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9" r:id="rId3"/>
    <p:sldId id="263" r:id="rId4"/>
    <p:sldId id="258" r:id="rId5"/>
    <p:sldId id="261" r:id="rId6"/>
    <p:sldId id="268" r:id="rId7"/>
    <p:sldId id="269" r:id="rId8"/>
    <p:sldId id="270" r:id="rId9"/>
    <p:sldId id="271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9880"/>
    <a:srgbClr val="F9380B"/>
    <a:srgbClr val="EA6D50"/>
    <a:srgbClr val="FA643F"/>
    <a:srgbClr val="B9C1C8"/>
    <a:srgbClr val="C6CAD3"/>
    <a:srgbClr val="D2D5DC"/>
    <a:srgbClr val="CC0000"/>
    <a:srgbClr val="FF33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21" autoAdjust="0"/>
    <p:restoredTop sz="95214" autoAdjust="0"/>
  </p:normalViewPr>
  <p:slideViewPr>
    <p:cSldViewPr snapToGrid="0">
      <p:cViewPr varScale="1">
        <p:scale>
          <a:sx n="48" d="100"/>
          <a:sy n="48" d="100"/>
        </p:scale>
        <p:origin x="29" y="8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EA2C28-65CD-4381-BD6C-63C6049FDD76}" type="datetimeFigureOut">
              <a:rPr lang="ko-KR" altLang="en-US" smtClean="0"/>
              <a:t>2024-04-28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DC2042-3C49-4AEF-A9E8-5485FDF90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446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C2042-3C49-4AEF-A9E8-5485FDF90F7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994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DC2042-3C49-4AEF-A9E8-5485FDF90F7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11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C71ED6-2CC6-6367-46FF-4046D7EE20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D03A2A1-0438-7732-413D-64F9D1436A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CBCF81-998D-8BAE-4F4D-FFE1E5E1C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F4E4D0-AFC5-7F5B-80F7-8D50CB0B5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EC32FA-749C-D32B-3FCA-AA7B0758B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721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629BD3-6E85-EE4A-82FF-D99BFF0B03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F8F1F7-4C8A-D59D-A95D-40EB4C2F35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1C5EED-94CF-C2F3-0983-20B8C6A20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DDA4A5-79C8-582D-FF52-0C4D89CAF5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E5D16CD-442E-2D80-1A80-18F3544FE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02563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D209EB9-2BD4-4224-1B8D-9B721EF063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C3F0BBF-89F8-4CE9-B172-4FB8F28D6F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2F6073-F8F9-A1B3-663B-30B9BD7932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32AE9F-A52F-3655-665E-48E415AD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5B6B411-ECA6-0CE3-5528-706CB3B1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129238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D4F560-A526-1D77-A9C1-546B05A2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6D15B6-846B-5F46-BB66-2B7E7F9E38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CB9684-D58E-6EF8-8E38-E7247734C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8C779C-CD5A-36B0-EBC4-97D8E2A0B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9B800BE-CAC5-AAE8-9CA6-5978C6473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04859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17D5EA-C9BF-48BA-EB52-B66D79C7F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3BE53B-DCC0-6A3F-D915-32422FB7AC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E2702EF-59A4-609D-0175-EA425F5272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F69919-3983-AA85-0E5C-432B5F4E2F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A7998BC-2D91-568E-8737-50EB4B744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914270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71F822-E2D9-F4D2-39AD-80EF62B7ED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112CD17-7BE1-F5F8-64A5-95E8BEE5A1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64C0139-8B5E-1C13-4A83-F0CD9354C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D51832-EA60-21DA-8125-AC27FA948D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2BDD89E-6F6C-D4F6-E47E-011913ED44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5725657-FD96-BD2F-AB17-328D63A81E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62198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D709F1-47B2-E888-EC45-338566F76D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36DCAE5-32C9-AE4A-17D3-C052110683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86DBCE-91C7-0F9F-A055-59468004E7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36BF92B-0B03-F8C7-E0B2-2183C9D212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0EC5705-95EF-C82B-C422-7374D30781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085DD65-4CA1-9BB9-6DA6-72DCA08CB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64B5AFA-23C0-6746-3F07-6D5E26D0A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99D48E5-9CAD-1FD2-F0A3-3AEFBB33F2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72745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A8B7D4-7134-867C-4318-4A1331E39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DB96046-CCAB-6F7D-1F1B-61C633222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548F9A8-FEA0-FA3E-84D6-0AE6B4E4A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9A9035C-FE0F-E779-D6D2-A71EA2328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6149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4978EF1-B93E-3C67-4D17-F910493CC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322B0A0-A7AE-9EF9-70AA-C4B1C7238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1D7AB3D-F04A-8AD8-BAD2-48AD7FC1F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2274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1F2821-1492-908A-53C9-C221A8F38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8565DCC-FEEB-6B18-1422-C43DE2DBB7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72F5CBA-273C-FECC-FD89-2BC7FBD7D8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4AF506-D135-345E-24F8-22AA451F4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1160A11-DC7A-D4CC-96FC-76869196F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CB3E77-2002-BE2B-DE33-C0724B391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005219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C36398-2459-B6E0-032B-C59D8DFF73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8F05491-3345-4645-441A-70BE976F67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8C8831-6C88-2081-C2C8-63E3FEA3F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F87601-824C-3B24-172E-3455060C7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6A4C7FE-329E-A136-BBD4-C81AF3D28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35FF49-7772-1EED-05DE-8EF452E0B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45462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17080DB-1B43-A03F-AB17-27C36C312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95EFDBE-0232-93B4-6EBB-40E694DEF3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837FAEC-CDA5-584E-7333-7C5D5B8400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8CE80AC-1AE6-0E49-B622-65BB3BEB7E8A}" type="datetimeFigureOut">
              <a:rPr kumimoji="1" lang="ko-KR" altLang="en-US" smtClean="0"/>
              <a:t>2024-04-28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2881EAA-E2C6-3373-6039-9992EA2DB2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C340B4-AB09-2428-F8E3-CA4EFA0861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DC6D0F7-1B9D-7340-8E2B-3A8E16C6959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258482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6" descr="스케치, 스마트폰, 흑백, 디자인이(가) 표시된 사진&#10;&#10;자동 생성된 설명">
            <a:extLst>
              <a:ext uri="{FF2B5EF4-FFF2-40B4-BE49-F238E27FC236}">
                <a16:creationId xmlns:a16="http://schemas.microsoft.com/office/drawing/2014/main" id="{95022CC7-F737-DFBA-DDDB-15A642088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49" t="18559" r="24309" b="24466"/>
          <a:stretch/>
        </p:blipFill>
        <p:spPr>
          <a:xfrm>
            <a:off x="4279302" y="189560"/>
            <a:ext cx="3228975" cy="6567780"/>
          </a:xfrm>
          <a:prstGeom prst="rect">
            <a:avLst/>
          </a:prstGeom>
        </p:spPr>
      </p:pic>
      <p:pic>
        <p:nvPicPr>
          <p:cNvPr id="7" name="내용 개체 틀 6" descr="스케치, 스마트폰, 흑백, 디자인이(가) 표시된 사진&#10;&#10;자동 생성된 설명">
            <a:extLst>
              <a:ext uri="{FF2B5EF4-FFF2-40B4-BE49-F238E27FC236}">
                <a16:creationId xmlns:a16="http://schemas.microsoft.com/office/drawing/2014/main" id="{B1D7FD9E-55D1-0237-360E-B183E05FFE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59" t="20820" r="43787" b="77033"/>
          <a:stretch/>
        </p:blipFill>
        <p:spPr>
          <a:xfrm>
            <a:off x="5450876" y="479918"/>
            <a:ext cx="885825" cy="247651"/>
          </a:xfrm>
          <a:prstGeom prst="roundRect">
            <a:avLst>
              <a:gd name="adj" fmla="val 50000"/>
            </a:avLst>
          </a:prstGeom>
        </p:spPr>
      </p:pic>
      <p:pic>
        <p:nvPicPr>
          <p:cNvPr id="9" name="그림 8" descr="휴대 전화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55ABBD00-A1AA-0807-BEA1-C1295EA75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136" y="88900"/>
            <a:ext cx="3289300" cy="6769100"/>
          </a:xfrm>
          <a:prstGeom prst="roundRect">
            <a:avLst>
              <a:gd name="adj" fmla="val 20424"/>
            </a:avLst>
          </a:prstGeom>
        </p:spPr>
      </p:pic>
      <p:pic>
        <p:nvPicPr>
          <p:cNvPr id="2" name="Picture 2" descr="아이폰12 키보드 어플 Slyder">
            <a:extLst>
              <a:ext uri="{FF2B5EF4-FFF2-40B4-BE49-F238E27FC236}">
                <a16:creationId xmlns:a16="http://schemas.microsoft.com/office/drawing/2014/main" id="{3CF40CD2-781D-43CD-1415-9EA33038C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542" y="4358127"/>
            <a:ext cx="2893169" cy="2227101"/>
          </a:xfrm>
          <a:prstGeom prst="round2SameRect">
            <a:avLst>
              <a:gd name="adj1" fmla="val 0"/>
              <a:gd name="adj2" fmla="val 21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 descr="iOS, 아이폰, 키보드 다른 키보드로 바꿔보자! | 네이버 스마트보드 - Mac In June">
            <a:extLst>
              <a:ext uri="{FF2B5EF4-FFF2-40B4-BE49-F238E27FC236}">
                <a16:creationId xmlns:a16="http://schemas.microsoft.com/office/drawing/2014/main" id="{A065B332-5B9C-AE2C-5C19-1D84A7654A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6" t="1375" r="12572" b="88051"/>
          <a:stretch/>
        </p:blipFill>
        <p:spPr bwMode="auto">
          <a:xfrm>
            <a:off x="8464711" y="3429000"/>
            <a:ext cx="2880000" cy="34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321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2994DA60-3D96-679C-04C9-BD7F5052905A}"/>
              </a:ext>
            </a:extLst>
          </p:cNvPr>
          <p:cNvSpPr/>
          <p:nvPr/>
        </p:nvSpPr>
        <p:spPr>
          <a:xfrm>
            <a:off x="238437" y="3876375"/>
            <a:ext cx="5963226" cy="1807175"/>
          </a:xfrm>
          <a:prstGeom prst="roundRect">
            <a:avLst>
              <a:gd name="adj" fmla="val 20390"/>
            </a:avLst>
          </a:prstGeom>
          <a:solidFill>
            <a:srgbClr val="111C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EABEEE1-305D-327D-0FE7-D85D28D9ECE2}"/>
              </a:ext>
            </a:extLst>
          </p:cNvPr>
          <p:cNvSpPr txBox="1"/>
          <p:nvPr/>
        </p:nvSpPr>
        <p:spPr>
          <a:xfrm>
            <a:off x="1277351" y="4057304"/>
            <a:ext cx="494237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내용 </a:t>
            </a:r>
            <a:endParaRPr kumimoji="1" lang="en-US" altLang="ko-KR" sz="16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[</a:t>
            </a:r>
            <a:r>
              <a:rPr kumimoji="1" lang="ko-KR" altLang="en-US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금호 </a:t>
            </a: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2-3</a:t>
            </a:r>
            <a:r>
              <a:rPr kumimoji="1" lang="ko-KR" altLang="en-US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가동</a:t>
            </a: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]</a:t>
            </a:r>
            <a:r>
              <a:rPr kumimoji="1" lang="ko-KR" altLang="en-US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[00</a:t>
            </a:r>
            <a:r>
              <a:rPr kumimoji="1" lang="ko-KR" altLang="en-US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대피소</a:t>
            </a: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]</a:t>
            </a:r>
            <a:r>
              <a:rPr kumimoji="1" lang="ko-KR" altLang="en-US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로 신속히 이동하십시오</a:t>
            </a:r>
            <a:r>
              <a:rPr kumimoji="1" lang="en-US" altLang="ko-KR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  <a:p>
            <a:endParaRPr kumimoji="1" lang="en-US" altLang="ko-KR" sz="16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kumimoji="1" lang="ko-KR" altLang="en-US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자세한 행동 요령과 대피소 이동 경로는 앱에서 </a:t>
            </a:r>
            <a:endParaRPr kumimoji="1" lang="en-US" altLang="ko-KR" sz="16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kumimoji="1" lang="ko-KR" altLang="en-US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확인하십시오 </a:t>
            </a:r>
            <a:endParaRPr kumimoji="1" lang="en-US" altLang="ko-KR" sz="16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kumimoji="1" lang="ko-KR" altLang="en-US" sz="1600" b="1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  </a:t>
            </a:r>
            <a:endParaRPr kumimoji="1" lang="en-US" altLang="ko-KR" sz="1600" b="1" dirty="0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endParaRPr kumimoji="1" lang="ko-KR" altLang="en-US" sz="16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5DAC3E11-0E1B-0C12-E264-8A212B3F6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88" t="15700" r="25352" b="17474"/>
          <a:stretch/>
        </p:blipFill>
        <p:spPr bwMode="auto">
          <a:xfrm>
            <a:off x="354579" y="4372103"/>
            <a:ext cx="806630" cy="815717"/>
          </a:xfrm>
          <a:prstGeom prst="roundRect">
            <a:avLst>
              <a:gd name="adj" fmla="val 12691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모서리가 둥근 직사각형 2">
            <a:extLst>
              <a:ext uri="{FF2B5EF4-FFF2-40B4-BE49-F238E27FC236}">
                <a16:creationId xmlns:a16="http://schemas.microsoft.com/office/drawing/2014/main" id="{52E35A41-4741-B2B2-028C-4BED06E3E6D5}"/>
              </a:ext>
            </a:extLst>
          </p:cNvPr>
          <p:cNvSpPr/>
          <p:nvPr/>
        </p:nvSpPr>
        <p:spPr>
          <a:xfrm>
            <a:off x="256504" y="2395564"/>
            <a:ext cx="5963226" cy="1226820"/>
          </a:xfrm>
          <a:prstGeom prst="roundRect">
            <a:avLst>
              <a:gd name="adj" fmla="val 20390"/>
            </a:avLst>
          </a:prstGeom>
          <a:solidFill>
            <a:srgbClr val="111C2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A4C7E8-6E4E-D6A3-68D8-29078FA6D05A}"/>
              </a:ext>
            </a:extLst>
          </p:cNvPr>
          <p:cNvSpPr txBox="1"/>
          <p:nvPr/>
        </p:nvSpPr>
        <p:spPr>
          <a:xfrm>
            <a:off x="1193725" y="2599602"/>
            <a:ext cx="49423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1600" b="1" dirty="0">
                <a:ln w="6350">
                  <a:solidFill>
                    <a:schemeClr val="bg1">
                      <a:lumMod val="75000"/>
                    </a:schemeClr>
                  </a:solidFill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재난 대피 안내 시스템</a:t>
            </a:r>
            <a:endParaRPr kumimoji="1" lang="en-US" altLang="ko-KR" sz="1600" b="1" dirty="0">
              <a:ln w="6350">
                <a:solidFill>
                  <a:schemeClr val="bg1">
                    <a:lumMod val="75000"/>
                  </a:schemeClr>
                </a:solidFill>
              </a:ln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kumimoji="1" lang="ko-KR" altLang="en-US" sz="1600" b="1" dirty="0">
                <a:ln w="3175">
                  <a:noFill/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지금 바로 앱에서 자세한 행동 요령과 대피소 이동 경로를 확인하십시오</a:t>
            </a:r>
            <a:r>
              <a:rPr kumimoji="1" lang="en-US" altLang="ko-KR" sz="1600" b="1" dirty="0">
                <a:ln w="3175">
                  <a:noFill/>
                </a:ln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C0ACCCA6-5165-A84A-34DE-83EDC72286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283" y="2681435"/>
            <a:ext cx="661580" cy="667332"/>
          </a:xfrm>
          <a:prstGeom prst="rect">
            <a:avLst/>
          </a:prstGeom>
        </p:spPr>
      </p:pic>
      <p:pic>
        <p:nvPicPr>
          <p:cNvPr id="26" name="Picture 4">
            <a:extLst>
              <a:ext uri="{FF2B5EF4-FFF2-40B4-BE49-F238E27FC236}">
                <a16:creationId xmlns:a16="http://schemas.microsoft.com/office/drawing/2014/main" id="{3C19105E-F2F5-07A0-7817-B03AD038C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57" t="62824" r="5613" b="31099"/>
          <a:stretch/>
        </p:blipFill>
        <p:spPr bwMode="auto">
          <a:xfrm>
            <a:off x="5381993" y="2558322"/>
            <a:ext cx="563880" cy="334087"/>
          </a:xfrm>
          <a:prstGeom prst="roundRect">
            <a:avLst>
              <a:gd name="adj" fmla="val 218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645F9E7-6E6A-D010-BB94-80A8434B85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504" y="862213"/>
            <a:ext cx="5968501" cy="1225402"/>
          </a:xfrm>
          <a:prstGeom prst="rect">
            <a:avLst/>
          </a:prstGeom>
        </p:spPr>
      </p:pic>
      <p:sp>
        <p:nvSpPr>
          <p:cNvPr id="31" name="모서리가 둥근 직사각형 51">
            <a:extLst>
              <a:ext uri="{FF2B5EF4-FFF2-40B4-BE49-F238E27FC236}">
                <a16:creationId xmlns:a16="http://schemas.microsoft.com/office/drawing/2014/main" id="{57DCFED0-AC4C-D6E6-5ED5-F7BF492E42EB}"/>
              </a:ext>
            </a:extLst>
          </p:cNvPr>
          <p:cNvSpPr/>
          <p:nvPr/>
        </p:nvSpPr>
        <p:spPr>
          <a:xfrm flipH="1">
            <a:off x="7241389" y="594975"/>
            <a:ext cx="693473" cy="695679"/>
          </a:xfrm>
          <a:prstGeom prst="roundRect">
            <a:avLst>
              <a:gd name="adj" fmla="val 23396"/>
            </a:avLst>
          </a:prstGeom>
          <a:gradFill flip="none" rotWithShape="1">
            <a:gsLst>
              <a:gs pos="0">
                <a:srgbClr val="FF0000">
                  <a:shade val="30000"/>
                  <a:satMod val="115000"/>
                </a:srgbClr>
              </a:gs>
              <a:gs pos="50000">
                <a:srgbClr val="FF0000">
                  <a:shade val="67500"/>
                  <a:satMod val="115000"/>
                </a:srgbClr>
              </a:gs>
              <a:gs pos="100000">
                <a:srgbClr val="FF0000">
                  <a:shade val="100000"/>
                  <a:satMod val="115000"/>
                </a:srgbClr>
              </a:gs>
            </a:gsLst>
            <a:path path="circle">
              <a:fillToRect t="100000" r="100000"/>
            </a:path>
            <a:tileRect l="-100000" b="-100000"/>
          </a:gra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32" name="이등변 삼각형 31">
            <a:extLst>
              <a:ext uri="{FF2B5EF4-FFF2-40B4-BE49-F238E27FC236}">
                <a16:creationId xmlns:a16="http://schemas.microsoft.com/office/drawing/2014/main" id="{1DDFEA70-CC59-4DB0-99CB-FE82DF90D393}"/>
              </a:ext>
            </a:extLst>
          </p:cNvPr>
          <p:cNvSpPr/>
          <p:nvPr/>
        </p:nvSpPr>
        <p:spPr>
          <a:xfrm rot="14265856" flipH="1">
            <a:off x="7320893" y="1055703"/>
            <a:ext cx="65609" cy="136079"/>
          </a:xfrm>
          <a:prstGeom prst="triangle">
            <a:avLst>
              <a:gd name="adj" fmla="val 399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20BB69C5-0BFA-905B-DBCF-EFDB3E5FCFEE}"/>
              </a:ext>
            </a:extLst>
          </p:cNvPr>
          <p:cNvSpPr/>
          <p:nvPr/>
        </p:nvSpPr>
        <p:spPr>
          <a:xfrm>
            <a:off x="7313644" y="735486"/>
            <a:ext cx="553720" cy="414655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4" name="그래픽 33" descr="사이렌 단색으로 채워진">
            <a:extLst>
              <a:ext uri="{FF2B5EF4-FFF2-40B4-BE49-F238E27FC236}">
                <a16:creationId xmlns:a16="http://schemas.microsoft.com/office/drawing/2014/main" id="{AF5597E3-E144-A647-0C7F-A9CFAC8E2EF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380898" y="730304"/>
            <a:ext cx="414655" cy="41465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4212AF3A-91F4-4C04-BA70-58EAAECE16AE}"/>
              </a:ext>
            </a:extLst>
          </p:cNvPr>
          <p:cNvGrpSpPr/>
          <p:nvPr/>
        </p:nvGrpSpPr>
        <p:grpSpPr>
          <a:xfrm>
            <a:off x="8686715" y="564556"/>
            <a:ext cx="2664072" cy="990290"/>
            <a:chOff x="5464203" y="2575663"/>
            <a:chExt cx="2719677" cy="990290"/>
          </a:xfrm>
        </p:grpSpPr>
        <p:sp>
          <p:nvSpPr>
            <p:cNvPr id="36" name="모서리가 둥근 직사각형 51">
              <a:extLst>
                <a:ext uri="{FF2B5EF4-FFF2-40B4-BE49-F238E27FC236}">
                  <a16:creationId xmlns:a16="http://schemas.microsoft.com/office/drawing/2014/main" id="{C638F9E6-9937-8852-4538-2F3BA07554F6}"/>
                </a:ext>
              </a:extLst>
            </p:cNvPr>
            <p:cNvSpPr/>
            <p:nvPr/>
          </p:nvSpPr>
          <p:spPr>
            <a:xfrm>
              <a:off x="5464203" y="2575663"/>
              <a:ext cx="2552418" cy="990290"/>
            </a:xfrm>
            <a:prstGeom prst="round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37" name="이등변 삼각형 36">
              <a:extLst>
                <a:ext uri="{FF2B5EF4-FFF2-40B4-BE49-F238E27FC236}">
                  <a16:creationId xmlns:a16="http://schemas.microsoft.com/office/drawing/2014/main" id="{CE90CA78-A47D-AEA6-0039-4BC6B584F3FD}"/>
                </a:ext>
              </a:extLst>
            </p:cNvPr>
            <p:cNvSpPr/>
            <p:nvPr/>
          </p:nvSpPr>
          <p:spPr>
            <a:xfrm rot="5400000">
              <a:off x="7969935" y="2620860"/>
              <a:ext cx="179072" cy="248818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E7D3C26-A7F6-74AA-C55B-CCF84E396FF6}"/>
              </a:ext>
            </a:extLst>
          </p:cNvPr>
          <p:cNvSpPr txBox="1"/>
          <p:nvPr/>
        </p:nvSpPr>
        <p:spPr>
          <a:xfrm>
            <a:off x="8768269" y="641743"/>
            <a:ext cx="2338788" cy="8456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0">
              <a:lnSpc>
                <a:spcPts val="1200"/>
              </a:lnSpc>
            </a:pPr>
            <a:r>
              <a:rPr kumimoji="1" lang="ko-KR" altLang="en-US" sz="900" b="1" dirty="0"/>
              <a:t>위급재난문자</a:t>
            </a:r>
            <a:endParaRPr kumimoji="1" lang="en-US" altLang="ko-KR" sz="900" b="1" dirty="0"/>
          </a:p>
          <a:p>
            <a:pPr latinLnBrk="0">
              <a:lnSpc>
                <a:spcPts val="1200"/>
              </a:lnSpc>
            </a:pPr>
            <a:r>
              <a:rPr kumimoji="1" lang="en-US" altLang="ko-KR" sz="900" dirty="0"/>
              <a:t>[</a:t>
            </a:r>
            <a:r>
              <a:rPr kumimoji="1" lang="ko-KR" altLang="en-US" sz="900" dirty="0"/>
              <a:t>서울특별시</a:t>
            </a:r>
            <a:r>
              <a:rPr kumimoji="1" lang="en-US" altLang="ko-KR" sz="900" dirty="0"/>
              <a:t>] </a:t>
            </a:r>
            <a:r>
              <a:rPr kumimoji="1" lang="ko-KR" altLang="en-US" sz="900" dirty="0"/>
              <a:t>오늘 </a:t>
            </a:r>
            <a:r>
              <a:rPr kumimoji="1" lang="en-US" altLang="ko-KR" sz="900" dirty="0"/>
              <a:t>6</a:t>
            </a:r>
            <a:r>
              <a:rPr kumimoji="1" lang="ko-KR" altLang="en-US" sz="900" dirty="0"/>
              <a:t>시 </a:t>
            </a:r>
            <a:r>
              <a:rPr kumimoji="1" lang="en-US" altLang="ko-KR" sz="900" dirty="0"/>
              <a:t>32</a:t>
            </a:r>
            <a:r>
              <a:rPr kumimoji="1" lang="ko-KR" altLang="en-US" sz="900" dirty="0"/>
              <a:t>분 서울지역에 경계경보 발령</a:t>
            </a:r>
            <a:r>
              <a:rPr kumimoji="1" lang="en-US" altLang="ko-KR" sz="900" dirty="0"/>
              <a:t>. </a:t>
            </a:r>
            <a:r>
              <a:rPr kumimoji="1" lang="ko-KR" altLang="en-US" sz="900" dirty="0"/>
              <a:t>국민 여러분께서는 대피할 준비를 하시고</a:t>
            </a:r>
            <a:r>
              <a:rPr kumimoji="1" lang="en-US" altLang="ko-KR" sz="900" dirty="0"/>
              <a:t>, </a:t>
            </a:r>
            <a:r>
              <a:rPr kumimoji="1" lang="ko-KR" altLang="en-US" sz="900" dirty="0"/>
              <a:t>어린이와 노약자가 우선 대피할 수 있도록 해 주시기 바랍니다</a:t>
            </a:r>
            <a:r>
              <a:rPr kumimoji="1" lang="en-US" altLang="ko-KR" sz="900" dirty="0"/>
              <a:t>.</a:t>
            </a:r>
            <a:endParaRPr kumimoji="1" lang="ko-KR" altLang="en-US" sz="900" dirty="0"/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7B6E35E9-9198-1D68-B490-694D4B7B2DAF}"/>
              </a:ext>
            </a:extLst>
          </p:cNvPr>
          <p:cNvGrpSpPr/>
          <p:nvPr/>
        </p:nvGrpSpPr>
        <p:grpSpPr>
          <a:xfrm>
            <a:off x="8521939" y="2257912"/>
            <a:ext cx="2665009" cy="3786141"/>
            <a:chOff x="1593526" y="2344014"/>
            <a:chExt cx="2665009" cy="3786141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88432A4-A5C8-23F9-10A7-0C27BC260562}"/>
                </a:ext>
              </a:extLst>
            </p:cNvPr>
            <p:cNvGrpSpPr/>
            <p:nvPr/>
          </p:nvGrpSpPr>
          <p:grpSpPr>
            <a:xfrm flipH="1">
              <a:off x="1593526" y="2344014"/>
              <a:ext cx="2665009" cy="3786141"/>
              <a:chOff x="5464203" y="2575664"/>
              <a:chExt cx="2719677" cy="3838202"/>
            </a:xfrm>
            <a:solidFill>
              <a:schemeClr val="bg2"/>
            </a:solidFill>
          </p:grpSpPr>
          <p:sp>
            <p:nvSpPr>
              <p:cNvPr id="42" name="모서리가 둥근 직사각형 51">
                <a:extLst>
                  <a:ext uri="{FF2B5EF4-FFF2-40B4-BE49-F238E27FC236}">
                    <a16:creationId xmlns:a16="http://schemas.microsoft.com/office/drawing/2014/main" id="{F6A6C4B3-A71E-03A2-4428-347D5EA822D8}"/>
                  </a:ext>
                </a:extLst>
              </p:cNvPr>
              <p:cNvSpPr/>
              <p:nvPr/>
            </p:nvSpPr>
            <p:spPr>
              <a:xfrm>
                <a:off x="5464203" y="2575664"/>
                <a:ext cx="2552418" cy="3838202"/>
              </a:xfrm>
              <a:prstGeom prst="roundRect">
                <a:avLst>
                  <a:gd name="adj" fmla="val 5961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43" name="이등변 삼각형 42">
                <a:extLst>
                  <a:ext uri="{FF2B5EF4-FFF2-40B4-BE49-F238E27FC236}">
                    <a16:creationId xmlns:a16="http://schemas.microsoft.com/office/drawing/2014/main" id="{04BD9FB9-508C-0E22-CB67-6032CB8E3539}"/>
                  </a:ext>
                </a:extLst>
              </p:cNvPr>
              <p:cNvSpPr/>
              <p:nvPr/>
            </p:nvSpPr>
            <p:spPr>
              <a:xfrm rot="5400000">
                <a:off x="7969935" y="2620860"/>
                <a:ext cx="179072" cy="24881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E2A7E5B-AF17-A344-D5E4-6717CA7005F3}"/>
                </a:ext>
              </a:extLst>
            </p:cNvPr>
            <p:cNvSpPr txBox="1"/>
            <p:nvPr/>
          </p:nvSpPr>
          <p:spPr>
            <a:xfrm>
              <a:off x="1837344" y="2457229"/>
              <a:ext cx="2341301" cy="3618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ts val="1200"/>
                </a:lnSpc>
              </a:pPr>
              <a:r>
                <a:rPr kumimoji="1" lang="ko-KR" altLang="en-US" sz="900" b="1" dirty="0"/>
                <a:t>지진경보에 따른 대피 메뉴얼 </a:t>
              </a: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1.</a:t>
              </a:r>
              <a:r>
                <a:rPr kumimoji="1" lang="ko-KR" altLang="en-US" sz="900" dirty="0"/>
                <a:t>지진으로 흔들릴 때는</a:t>
              </a:r>
              <a:r>
                <a:rPr kumimoji="1" lang="en-US" altLang="ko-KR" sz="900" dirty="0"/>
                <a:t>? 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∙ </a:t>
              </a:r>
              <a:r>
                <a:rPr kumimoji="1" lang="ko-KR" altLang="en-US" sz="900" dirty="0"/>
                <a:t>지진으로 흔들리는 동안은 탁자 아래로 들어가 몸을 보호하고</a:t>
              </a:r>
              <a:r>
                <a:rPr kumimoji="1" lang="en-US" altLang="ko-KR" sz="900" dirty="0"/>
                <a:t>, </a:t>
              </a:r>
              <a:r>
                <a:rPr kumimoji="1" lang="ko-KR" altLang="en-US" sz="900" dirty="0"/>
                <a:t>탁자 다리를 </a:t>
              </a:r>
              <a:r>
                <a:rPr kumimoji="1" lang="en-US" altLang="ko-KR" sz="900" dirty="0"/>
                <a:t> </a:t>
              </a:r>
              <a:r>
                <a:rPr kumimoji="1" lang="ko-KR" altLang="en-US" sz="900" dirty="0"/>
                <a:t>꼭 잡습니다</a:t>
              </a:r>
              <a:r>
                <a:rPr kumimoji="1" lang="en-US" altLang="ko-KR" sz="900" dirty="0"/>
                <a:t>. </a:t>
              </a:r>
            </a:p>
            <a:p>
              <a:pPr latinLnBrk="0">
                <a:lnSpc>
                  <a:spcPts val="1200"/>
                </a:lnSpc>
              </a:pP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2. </a:t>
              </a:r>
              <a:r>
                <a:rPr kumimoji="1" lang="ko-KR" altLang="en-US" sz="900" dirty="0"/>
                <a:t>흔들림이 멈췄을 때는</a:t>
              </a:r>
              <a:r>
                <a:rPr kumimoji="1" lang="en-US" altLang="ko-KR" sz="900" dirty="0"/>
                <a:t>?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∙ </a:t>
              </a:r>
              <a:r>
                <a:rPr kumimoji="1" lang="ko-KR" altLang="en-US" sz="900" dirty="0"/>
                <a:t>흔들림이 멈추면 전기와 가스를 차단하고</a:t>
              </a:r>
              <a:r>
                <a:rPr kumimoji="1" lang="en-US" altLang="ko-KR" sz="900" dirty="0"/>
                <a:t> </a:t>
              </a:r>
              <a:r>
                <a:rPr kumimoji="1" lang="ko-KR" altLang="en-US" sz="900" dirty="0"/>
                <a:t>문을 열어 출구를 확보합니다</a:t>
              </a:r>
              <a:r>
                <a:rPr kumimoji="1" lang="en-US" altLang="ko-KR" sz="900" dirty="0"/>
                <a:t>.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∙ </a:t>
              </a:r>
              <a:r>
                <a:rPr kumimoji="1" lang="ko-KR" altLang="en-US" sz="900" dirty="0"/>
                <a:t>산사태</a:t>
              </a:r>
              <a:r>
                <a:rPr kumimoji="1" lang="en-US" altLang="ko-KR" sz="900" dirty="0"/>
                <a:t>, </a:t>
              </a:r>
              <a:r>
                <a:rPr kumimoji="1" lang="ko-KR" altLang="en-US" sz="900" dirty="0"/>
                <a:t>절벽 붕괴에 주의하고 안전한 곳으로 대피합니다</a:t>
              </a:r>
              <a:r>
                <a:rPr kumimoji="1" lang="en-US" altLang="ko-KR" sz="900" dirty="0"/>
                <a:t>. 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∙ </a:t>
              </a:r>
              <a:r>
                <a:rPr kumimoji="1" lang="ko-KR" altLang="en-US" sz="900" dirty="0"/>
                <a:t>해안에서 지진해일 특보가 발령되면 높은 곳으로 이동합니다</a:t>
              </a:r>
              <a:r>
                <a:rPr kumimoji="1" lang="en-US" altLang="ko-KR" sz="900" dirty="0"/>
                <a:t>. </a:t>
              </a:r>
            </a:p>
            <a:p>
              <a:pPr latinLnBrk="0">
                <a:lnSpc>
                  <a:spcPts val="1200"/>
                </a:lnSpc>
              </a:pP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몸이 불편하신 분은 이렇게 행동합니다</a:t>
              </a:r>
              <a:r>
                <a:rPr kumimoji="1" lang="en-US" altLang="ko-KR" sz="900" dirty="0"/>
                <a:t>.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 3. </a:t>
              </a:r>
              <a:r>
                <a:rPr kumimoji="1" lang="ko-KR" altLang="en-US" sz="900" dirty="0"/>
                <a:t>시력이 좋지 않거나 시각장애가 있는 경우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∙ 지진 상황에서는 유리 파편</a:t>
              </a:r>
              <a:r>
                <a:rPr kumimoji="1" lang="en-US" altLang="ko-KR" sz="900" dirty="0"/>
                <a:t>, </a:t>
              </a:r>
              <a:r>
                <a:rPr kumimoji="1" lang="ko-KR" altLang="en-US" sz="900" dirty="0"/>
                <a:t>건물 잔해 </a:t>
              </a: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 등으로 도로가 위험하기 때문에 걸을 수 </a:t>
              </a: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 있는 아이라도 안고 대피해야 합니다</a:t>
              </a:r>
              <a:r>
                <a:rPr kumimoji="1" lang="en-US" altLang="ko-KR" sz="900" dirty="0"/>
                <a:t>. 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 업을 때에는 머리를 보호하고</a:t>
              </a:r>
              <a:r>
                <a:rPr kumimoji="1" lang="en-US" altLang="ko-KR" sz="900" dirty="0"/>
                <a:t>, </a:t>
              </a:r>
              <a:r>
                <a:rPr kumimoji="1" lang="ko-KR" altLang="en-US" sz="900" dirty="0"/>
                <a:t>안거나 </a:t>
              </a: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 업더라도 반드시 신발을 신깁니다</a:t>
              </a:r>
              <a:r>
                <a:rPr kumimoji="1" lang="en-US" altLang="ko-KR" sz="900" dirty="0"/>
                <a:t>.</a:t>
              </a:r>
              <a:endParaRPr kumimoji="1" lang="ko-KR" altLang="en-US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68183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7392AC-F431-E24A-87BF-E9B2ADE07B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60191" r="-21" b="6869"/>
          <a:stretch/>
        </p:blipFill>
        <p:spPr bwMode="auto">
          <a:xfrm>
            <a:off x="730413" y="1734144"/>
            <a:ext cx="5975188" cy="1810800"/>
          </a:xfrm>
          <a:prstGeom prst="roundRect">
            <a:avLst>
              <a:gd name="adj" fmla="val 218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폰트, 스크린샷, 로고이(가) 표시된 사진&#10;&#10;자동 생성된 설명">
            <a:extLst>
              <a:ext uri="{FF2B5EF4-FFF2-40B4-BE49-F238E27FC236}">
                <a16:creationId xmlns:a16="http://schemas.microsoft.com/office/drawing/2014/main" id="{34C8DD17-14CB-A611-E272-8AF2F402D8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3"/>
          <a:stretch/>
        </p:blipFill>
        <p:spPr>
          <a:xfrm>
            <a:off x="666752" y="3637974"/>
            <a:ext cx="6102509" cy="1781227"/>
          </a:xfrm>
          <a:prstGeom prst="roundRect">
            <a:avLst>
              <a:gd name="adj" fmla="val 18483"/>
            </a:avLst>
          </a:prstGeom>
        </p:spPr>
      </p:pic>
      <p:pic>
        <p:nvPicPr>
          <p:cNvPr id="19" name="내용 개체 틀 4" descr="텍스트, 휴대 전화, 정보기기, 휴대용 통신 장치이(가) 표시된 사진&#10;&#10;자동 생성된 설명">
            <a:extLst>
              <a:ext uri="{FF2B5EF4-FFF2-40B4-BE49-F238E27FC236}">
                <a16:creationId xmlns:a16="http://schemas.microsoft.com/office/drawing/2014/main" id="{7B22DFF7-DBD5-A563-4433-1F1211CEBE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993495" y="285278"/>
            <a:ext cx="2942739" cy="6058579"/>
          </a:xfrm>
          <a:prstGeom prst="roundRect">
            <a:avLst>
              <a:gd name="adj" fmla="val 15908"/>
            </a:avLst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8ECEC7-89AC-9F87-A8A6-60E06D0A8D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100" y="415712"/>
            <a:ext cx="5968501" cy="122540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E9007DF-8487-0AF2-B978-D547DBB4F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5134" y="5672298"/>
            <a:ext cx="695004" cy="69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388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AEB430E1-87EB-1687-092B-ADA3C797686A}"/>
              </a:ext>
            </a:extLst>
          </p:cNvPr>
          <p:cNvSpPr txBox="1"/>
          <p:nvPr/>
        </p:nvSpPr>
        <p:spPr>
          <a:xfrm>
            <a:off x="5433271" y="722426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chemeClr val="bg1"/>
                </a:solidFill>
                <a:latin typeface="Chalkboard SE" panose="03050602040202020205" pitchFamily="66" charset="0"/>
                <a:ea typeface="Apple Symbols" panose="02000000000000000000" pitchFamily="2" charset="-79"/>
                <a:cs typeface="Apple Symbols" panose="02000000000000000000" pitchFamily="2" charset="-79"/>
              </a:rPr>
              <a:t>5</a:t>
            </a:r>
            <a:r>
              <a:rPr kumimoji="1" lang="ko-KR" altLang="en-US" dirty="0">
                <a:solidFill>
                  <a:schemeClr val="bg1"/>
                </a:solidFill>
                <a:latin typeface="Chalkboard SE" panose="03050602040202020205" pitchFamily="66" charset="0"/>
                <a:cs typeface="Apple Symbols" panose="02000000000000000000" pitchFamily="2" charset="-79"/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  <a:latin typeface="Chalkboard SE" panose="03050602040202020205" pitchFamily="66" charset="0"/>
                <a:ea typeface="Apple Symbols" panose="02000000000000000000" pitchFamily="2" charset="-79"/>
                <a:cs typeface="Apple Symbols" panose="02000000000000000000" pitchFamily="2" charset="-79"/>
              </a:rPr>
              <a:t>31</a:t>
            </a:r>
            <a:r>
              <a:rPr kumimoji="1" lang="ko-KR" altLang="en-US" dirty="0">
                <a:solidFill>
                  <a:schemeClr val="bg1"/>
                </a:solidFill>
                <a:latin typeface="Chalkboard SE" panose="03050602040202020205" pitchFamily="66" charset="0"/>
                <a:cs typeface="Apple Symbols" panose="02000000000000000000" pitchFamily="2" charset="-79"/>
              </a:rPr>
              <a:t>일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DC8C19-BA01-5DB8-E71E-62202B6086D3}"/>
              </a:ext>
            </a:extLst>
          </p:cNvPr>
          <p:cNvSpPr txBox="1"/>
          <p:nvPr/>
        </p:nvSpPr>
        <p:spPr>
          <a:xfrm>
            <a:off x="4975262" y="907092"/>
            <a:ext cx="2325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8000" dirty="0">
                <a:solidFill>
                  <a:schemeClr val="bg1"/>
                </a:solidFill>
                <a:latin typeface="Chalkboard SE" panose="03050602040202020205" pitchFamily="66" charset="0"/>
                <a:ea typeface="Apple Symbols" panose="02000000000000000000" pitchFamily="2" charset="-79"/>
                <a:cs typeface="Apple Symbols" panose="02000000000000000000" pitchFamily="2" charset="-79"/>
              </a:rPr>
              <a:t>6:35</a:t>
            </a:r>
            <a:endParaRPr kumimoji="1" lang="ko-KR" altLang="en-US" sz="8000" dirty="0">
              <a:solidFill>
                <a:schemeClr val="bg1"/>
              </a:solidFill>
              <a:latin typeface="Chalkboard SE" panose="03050602040202020205" pitchFamily="66" charset="0"/>
              <a:ea typeface="Gungsuh" panose="02030600000101010101" pitchFamily="18" charset="-127"/>
              <a:cs typeface="Apple Symbols" panose="02000000000000000000" pitchFamily="2" charset="-79"/>
            </a:endParaRPr>
          </a:p>
        </p:txBody>
      </p:sp>
      <p:pic>
        <p:nvPicPr>
          <p:cNvPr id="19" name="그림 18" descr="휴대 전화, 정보기기, 휴대용 통신 장치, 통신 장치이(가) 표시된 사진&#10;&#10;자동 생성된 설명">
            <a:extLst>
              <a:ext uri="{FF2B5EF4-FFF2-40B4-BE49-F238E27FC236}">
                <a16:creationId xmlns:a16="http://schemas.microsoft.com/office/drawing/2014/main" id="{C32BC412-21E6-C5B0-8A05-83A5906469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1350" y="0"/>
            <a:ext cx="3289300" cy="6769100"/>
          </a:xfrm>
          <a:prstGeom prst="roundRect">
            <a:avLst>
              <a:gd name="adj" fmla="val 20424"/>
            </a:avLst>
          </a:prstGeom>
        </p:spPr>
      </p:pic>
      <p:pic>
        <p:nvPicPr>
          <p:cNvPr id="20" name="Picture 4">
            <a:extLst>
              <a:ext uri="{FF2B5EF4-FFF2-40B4-BE49-F238E27FC236}">
                <a16:creationId xmlns:a16="http://schemas.microsoft.com/office/drawing/2014/main" id="{EC51927B-B1FC-452C-F6F3-227DEDE5B53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0" t="60191" r="-21" b="6869"/>
          <a:stretch/>
        </p:blipFill>
        <p:spPr bwMode="auto">
          <a:xfrm>
            <a:off x="4672055" y="3294371"/>
            <a:ext cx="2917419" cy="884133"/>
          </a:xfrm>
          <a:prstGeom prst="roundRect">
            <a:avLst>
              <a:gd name="adj" fmla="val 218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F591B6F-A05C-2878-926C-27AADC3BB9F1}"/>
              </a:ext>
            </a:extLst>
          </p:cNvPr>
          <p:cNvSpPr txBox="1"/>
          <p:nvPr/>
        </p:nvSpPr>
        <p:spPr>
          <a:xfrm>
            <a:off x="5586320" y="1035973"/>
            <a:ext cx="1103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dirty="0">
                <a:solidFill>
                  <a:schemeClr val="bg1"/>
                </a:solidFill>
                <a:latin typeface="Chalkboard SE" panose="03050602040202020205" pitchFamily="66" charset="0"/>
                <a:ea typeface="Apple Symbols" panose="02000000000000000000" pitchFamily="2" charset="-79"/>
                <a:cs typeface="Apple Symbols" panose="02000000000000000000" pitchFamily="2" charset="-79"/>
              </a:rPr>
              <a:t>5</a:t>
            </a:r>
            <a:r>
              <a:rPr kumimoji="1" lang="ko-KR" altLang="en-US" dirty="0">
                <a:solidFill>
                  <a:schemeClr val="bg1"/>
                </a:solidFill>
                <a:latin typeface="Chalkboard SE" panose="03050602040202020205" pitchFamily="66" charset="0"/>
                <a:cs typeface="Apple Symbols" panose="02000000000000000000" pitchFamily="2" charset="-79"/>
              </a:rPr>
              <a:t>월 </a:t>
            </a:r>
            <a:r>
              <a:rPr kumimoji="1" lang="en-US" altLang="ko-KR" dirty="0">
                <a:solidFill>
                  <a:schemeClr val="bg1"/>
                </a:solidFill>
                <a:latin typeface="Chalkboard SE" panose="03050602040202020205" pitchFamily="66" charset="0"/>
                <a:ea typeface="Apple Symbols" panose="02000000000000000000" pitchFamily="2" charset="-79"/>
                <a:cs typeface="Apple Symbols" panose="02000000000000000000" pitchFamily="2" charset="-79"/>
              </a:rPr>
              <a:t>31</a:t>
            </a:r>
            <a:r>
              <a:rPr kumimoji="1" lang="ko-KR" altLang="en-US" dirty="0">
                <a:solidFill>
                  <a:schemeClr val="bg1"/>
                </a:solidFill>
                <a:latin typeface="Chalkboard SE" panose="03050602040202020205" pitchFamily="66" charset="0"/>
                <a:cs typeface="Apple Symbols" panose="02000000000000000000" pitchFamily="2" charset="-79"/>
              </a:rPr>
              <a:t>일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15AFBC-A88C-4D50-6580-5109D235AAAA}"/>
              </a:ext>
            </a:extLst>
          </p:cNvPr>
          <p:cNvSpPr txBox="1"/>
          <p:nvPr/>
        </p:nvSpPr>
        <p:spPr>
          <a:xfrm>
            <a:off x="4933348" y="1220639"/>
            <a:ext cx="232530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8000" dirty="0">
                <a:solidFill>
                  <a:schemeClr val="bg1"/>
                </a:solidFill>
                <a:latin typeface="Chalkboard SE" panose="03050602040202020205" pitchFamily="66" charset="0"/>
                <a:ea typeface="Apple Symbols" panose="02000000000000000000" pitchFamily="2" charset="-79"/>
                <a:cs typeface="Apple Symbols" panose="02000000000000000000" pitchFamily="2" charset="-79"/>
              </a:rPr>
              <a:t>6:35</a:t>
            </a:r>
            <a:endParaRPr kumimoji="1" lang="ko-KR" altLang="en-US" sz="8000" dirty="0">
              <a:solidFill>
                <a:schemeClr val="bg1"/>
              </a:solidFill>
              <a:latin typeface="Chalkboard SE" panose="03050602040202020205" pitchFamily="66" charset="0"/>
              <a:ea typeface="Gungsuh" panose="02030600000101010101" pitchFamily="18" charset="-127"/>
              <a:cs typeface="Apple Symbols" panose="02000000000000000000" pitchFamily="2" charset="-79"/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F9F70950-1164-684C-06A4-B64DBC468C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57" t="62824" r="5613" b="31099"/>
          <a:stretch/>
        </p:blipFill>
        <p:spPr bwMode="auto">
          <a:xfrm>
            <a:off x="13086844" y="4691782"/>
            <a:ext cx="563880" cy="334087"/>
          </a:xfrm>
          <a:prstGeom prst="roundRect">
            <a:avLst>
              <a:gd name="adj" fmla="val 2187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6586FD31-3FC2-0765-6A0D-B4F4A7335C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6908" y="2654094"/>
            <a:ext cx="2917419" cy="60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5497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그룹 41">
            <a:extLst>
              <a:ext uri="{FF2B5EF4-FFF2-40B4-BE49-F238E27FC236}">
                <a16:creationId xmlns:a16="http://schemas.microsoft.com/office/drawing/2014/main" id="{A3348A63-9A21-75C9-5EEF-203AF877F1A2}"/>
              </a:ext>
            </a:extLst>
          </p:cNvPr>
          <p:cNvGrpSpPr/>
          <p:nvPr/>
        </p:nvGrpSpPr>
        <p:grpSpPr>
          <a:xfrm>
            <a:off x="2307357" y="145110"/>
            <a:ext cx="3228975" cy="6567780"/>
            <a:chOff x="1164393" y="145110"/>
            <a:chExt cx="3228975" cy="6567780"/>
          </a:xfrm>
        </p:grpSpPr>
        <p:pic>
          <p:nvPicPr>
            <p:cNvPr id="39" name="내용 개체 틀 6" descr="스케치, 스마트폰, 흑백, 디자인이(가) 표시된 사진&#10;&#10;자동 생성된 설명">
              <a:extLst>
                <a:ext uri="{FF2B5EF4-FFF2-40B4-BE49-F238E27FC236}">
                  <a16:creationId xmlns:a16="http://schemas.microsoft.com/office/drawing/2014/main" id="{8F862542-050F-89DC-9467-A5B97DC647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21549" t="18559" r="24309" b="24466"/>
            <a:stretch/>
          </p:blipFill>
          <p:spPr>
            <a:xfrm>
              <a:off x="1164393" y="145110"/>
              <a:ext cx="3228975" cy="6567780"/>
            </a:xfrm>
            <a:prstGeom prst="roundRect">
              <a:avLst/>
            </a:prstGeom>
          </p:spPr>
        </p:pic>
        <p:sp>
          <p:nvSpPr>
            <p:cNvPr id="40" name="모서리가 둥근 직사각형 39">
              <a:extLst>
                <a:ext uri="{FF2B5EF4-FFF2-40B4-BE49-F238E27FC236}">
                  <a16:creationId xmlns:a16="http://schemas.microsoft.com/office/drawing/2014/main" id="{70E52045-616A-9FFA-0DFD-14FCE61183BD}"/>
                </a:ext>
              </a:extLst>
            </p:cNvPr>
            <p:cNvSpPr/>
            <p:nvPr/>
          </p:nvSpPr>
          <p:spPr>
            <a:xfrm>
              <a:off x="1354667" y="318607"/>
              <a:ext cx="2875594" cy="6277422"/>
            </a:xfrm>
            <a:prstGeom prst="round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41" name="내용 개체 틀 6" descr="스케치, 스마트폰, 흑백, 디자인이(가) 표시된 사진&#10;&#10;자동 생성된 설명">
            <a:extLst>
              <a:ext uri="{FF2B5EF4-FFF2-40B4-BE49-F238E27FC236}">
                <a16:creationId xmlns:a16="http://schemas.microsoft.com/office/drawing/2014/main" id="{042DC332-9B8C-8AD5-9B27-42D3E1CB65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59" t="20820" r="43787" b="77033"/>
          <a:stretch/>
        </p:blipFill>
        <p:spPr>
          <a:xfrm>
            <a:off x="3478931" y="426704"/>
            <a:ext cx="885825" cy="247651"/>
          </a:xfrm>
          <a:prstGeom prst="roundRect">
            <a:avLst>
              <a:gd name="adj" fmla="val 50000"/>
            </a:avLst>
          </a:prstGeom>
        </p:spPr>
      </p:pic>
      <p:grpSp>
        <p:nvGrpSpPr>
          <p:cNvPr id="58" name="그룹 57">
            <a:extLst>
              <a:ext uri="{FF2B5EF4-FFF2-40B4-BE49-F238E27FC236}">
                <a16:creationId xmlns:a16="http://schemas.microsoft.com/office/drawing/2014/main" id="{E10CDCEC-7405-BA4F-4967-14864A109914}"/>
              </a:ext>
            </a:extLst>
          </p:cNvPr>
          <p:cNvGrpSpPr/>
          <p:nvPr/>
        </p:nvGrpSpPr>
        <p:grpSpPr>
          <a:xfrm>
            <a:off x="2517103" y="1101268"/>
            <a:ext cx="2665009" cy="3731640"/>
            <a:chOff x="883576" y="931587"/>
            <a:chExt cx="2665009" cy="3731640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03F8BA7A-8CAA-A14C-26BE-1B252DEAB877}"/>
                </a:ext>
              </a:extLst>
            </p:cNvPr>
            <p:cNvGrpSpPr/>
            <p:nvPr/>
          </p:nvGrpSpPr>
          <p:grpSpPr>
            <a:xfrm flipH="1">
              <a:off x="883576" y="931587"/>
              <a:ext cx="2665009" cy="3640362"/>
              <a:chOff x="5464203" y="1466959"/>
              <a:chExt cx="2719677" cy="3838203"/>
            </a:xfrm>
            <a:solidFill>
              <a:schemeClr val="bg2"/>
            </a:solidFill>
          </p:grpSpPr>
          <p:sp>
            <p:nvSpPr>
              <p:cNvPr id="17" name="모서리가 둥근 직사각형 51">
                <a:extLst>
                  <a:ext uri="{FF2B5EF4-FFF2-40B4-BE49-F238E27FC236}">
                    <a16:creationId xmlns:a16="http://schemas.microsoft.com/office/drawing/2014/main" id="{DC4F280A-1A57-F060-D814-3B27B5A6D931}"/>
                  </a:ext>
                </a:extLst>
              </p:cNvPr>
              <p:cNvSpPr/>
              <p:nvPr/>
            </p:nvSpPr>
            <p:spPr>
              <a:xfrm>
                <a:off x="5464203" y="1466959"/>
                <a:ext cx="2552418" cy="3838203"/>
              </a:xfrm>
              <a:prstGeom prst="roundRect">
                <a:avLst>
                  <a:gd name="adj" fmla="val 7789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18" name="이등변 삼각형 17">
                <a:extLst>
                  <a:ext uri="{FF2B5EF4-FFF2-40B4-BE49-F238E27FC236}">
                    <a16:creationId xmlns:a16="http://schemas.microsoft.com/office/drawing/2014/main" id="{48B44DAD-F40B-9276-D172-14C265B30BE3}"/>
                  </a:ext>
                </a:extLst>
              </p:cNvPr>
              <p:cNvSpPr/>
              <p:nvPr/>
            </p:nvSpPr>
            <p:spPr>
              <a:xfrm rot="5400000">
                <a:off x="7969935" y="1512154"/>
                <a:ext cx="179072" cy="24881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A9B55301-71C9-EFB6-E5E7-29C306E88CC6}"/>
                </a:ext>
              </a:extLst>
            </p:cNvPr>
            <p:cNvSpPr txBox="1"/>
            <p:nvPr/>
          </p:nvSpPr>
          <p:spPr>
            <a:xfrm>
              <a:off x="1127393" y="1044801"/>
              <a:ext cx="2341301" cy="36184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ts val="1200"/>
                </a:lnSpc>
              </a:pPr>
              <a:r>
                <a:rPr kumimoji="1" lang="ko-KR" altLang="en-US" sz="900" b="1" dirty="0"/>
                <a:t>지진경보에 따른 대피 메뉴얼 </a:t>
              </a: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1.</a:t>
              </a:r>
              <a:r>
                <a:rPr kumimoji="1" lang="ko-KR" altLang="en-US" sz="900" dirty="0"/>
                <a:t>지진으로 흔들릴 때는</a:t>
              </a:r>
              <a:r>
                <a:rPr kumimoji="1" lang="en-US" altLang="ko-KR" sz="900" dirty="0"/>
                <a:t>? 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∙ </a:t>
              </a:r>
              <a:r>
                <a:rPr kumimoji="1" lang="ko-KR" altLang="en-US" sz="900" dirty="0"/>
                <a:t>지진으로 흔들리는 동안은 탁자 아래로 들어가 몸을 보호하고</a:t>
              </a:r>
              <a:r>
                <a:rPr kumimoji="1" lang="en-US" altLang="ko-KR" sz="900" dirty="0"/>
                <a:t>, </a:t>
              </a:r>
              <a:r>
                <a:rPr kumimoji="1" lang="ko-KR" altLang="en-US" sz="900" dirty="0"/>
                <a:t>탁자 다리를 </a:t>
              </a:r>
              <a:r>
                <a:rPr kumimoji="1" lang="en-US" altLang="ko-KR" sz="900" dirty="0"/>
                <a:t> </a:t>
              </a:r>
              <a:r>
                <a:rPr kumimoji="1" lang="ko-KR" altLang="en-US" sz="900" dirty="0"/>
                <a:t>꼭 잡습니다</a:t>
              </a:r>
              <a:r>
                <a:rPr kumimoji="1" lang="en-US" altLang="ko-KR" sz="900" dirty="0"/>
                <a:t>. </a:t>
              </a:r>
            </a:p>
            <a:p>
              <a:pPr latinLnBrk="0">
                <a:lnSpc>
                  <a:spcPts val="1200"/>
                </a:lnSpc>
              </a:pP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2. </a:t>
              </a:r>
              <a:r>
                <a:rPr kumimoji="1" lang="ko-KR" altLang="en-US" sz="900" dirty="0"/>
                <a:t>흔들림이 멈췄을 때는</a:t>
              </a:r>
              <a:r>
                <a:rPr kumimoji="1" lang="en-US" altLang="ko-KR" sz="900" dirty="0"/>
                <a:t>?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∙ </a:t>
              </a:r>
              <a:r>
                <a:rPr kumimoji="1" lang="ko-KR" altLang="en-US" sz="900" dirty="0"/>
                <a:t>흔들림이 멈추면 전기와 가스를 차단하고</a:t>
              </a:r>
              <a:r>
                <a:rPr kumimoji="1" lang="en-US" altLang="ko-KR" sz="900" dirty="0"/>
                <a:t> </a:t>
              </a:r>
              <a:r>
                <a:rPr kumimoji="1" lang="ko-KR" altLang="en-US" sz="900" dirty="0"/>
                <a:t>문을 열어 출구를 확보합니다</a:t>
              </a:r>
              <a:r>
                <a:rPr kumimoji="1" lang="en-US" altLang="ko-KR" sz="900" dirty="0"/>
                <a:t>.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∙ </a:t>
              </a:r>
              <a:r>
                <a:rPr kumimoji="1" lang="ko-KR" altLang="en-US" sz="900" dirty="0"/>
                <a:t>산사태</a:t>
              </a:r>
              <a:r>
                <a:rPr kumimoji="1" lang="en-US" altLang="ko-KR" sz="900" dirty="0"/>
                <a:t>, </a:t>
              </a:r>
              <a:r>
                <a:rPr kumimoji="1" lang="ko-KR" altLang="en-US" sz="900" dirty="0"/>
                <a:t>절벽 붕괴에 주의하고 안전한 곳으로 대피합니다</a:t>
              </a:r>
              <a:r>
                <a:rPr kumimoji="1" lang="en-US" altLang="ko-KR" sz="900" dirty="0"/>
                <a:t>. 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∙ </a:t>
              </a:r>
              <a:r>
                <a:rPr kumimoji="1" lang="ko-KR" altLang="en-US" sz="900" dirty="0"/>
                <a:t>해안에서 지진해일 특보가 발령되면 높은 곳으로 이동합니다</a:t>
              </a:r>
              <a:r>
                <a:rPr kumimoji="1" lang="en-US" altLang="ko-KR" sz="900" dirty="0"/>
                <a:t>. </a:t>
              </a:r>
            </a:p>
            <a:p>
              <a:pPr latinLnBrk="0">
                <a:lnSpc>
                  <a:spcPts val="1200"/>
                </a:lnSpc>
              </a:pP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몸이 불편하신 분은 이렇게 행동합니다</a:t>
              </a:r>
              <a:r>
                <a:rPr kumimoji="1" lang="en-US" altLang="ko-KR" sz="900" dirty="0"/>
                <a:t>.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dirty="0"/>
                <a:t> 3. </a:t>
              </a:r>
              <a:r>
                <a:rPr kumimoji="1" lang="ko-KR" altLang="en-US" sz="900" dirty="0"/>
                <a:t>시력이 좋지 않거나 시각장애가 있는 경우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∙ 지진 상황에서는 유리 파편</a:t>
              </a:r>
              <a:r>
                <a:rPr kumimoji="1" lang="en-US" altLang="ko-KR" sz="900" dirty="0"/>
                <a:t>, </a:t>
              </a:r>
              <a:r>
                <a:rPr kumimoji="1" lang="ko-KR" altLang="en-US" sz="900" dirty="0"/>
                <a:t>건물 잔해 </a:t>
              </a: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 등으로 도로가 위험하기 때문에 걸을 수 </a:t>
              </a: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 있는 아이라도 안고 대피해야 합니다</a:t>
              </a:r>
              <a:r>
                <a:rPr kumimoji="1" lang="en-US" altLang="ko-KR" sz="900" dirty="0"/>
                <a:t>. 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 업을 때에는 머리를 보호하고</a:t>
              </a:r>
              <a:r>
                <a:rPr kumimoji="1" lang="en-US" altLang="ko-KR" sz="900" dirty="0"/>
                <a:t>, </a:t>
              </a:r>
              <a:r>
                <a:rPr kumimoji="1" lang="ko-KR" altLang="en-US" sz="900" dirty="0"/>
                <a:t>안거나 </a:t>
              </a: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 업더라도 반드시 신발을 신깁니다</a:t>
              </a:r>
              <a:r>
                <a:rPr kumimoji="1" lang="en-US" altLang="ko-KR" sz="900" dirty="0"/>
                <a:t>.</a:t>
              </a:r>
              <a:endParaRPr kumimoji="1" lang="ko-KR" altLang="en-US" sz="800" dirty="0"/>
            </a:p>
          </p:txBody>
        </p:sp>
      </p:grpSp>
      <p:pic>
        <p:nvPicPr>
          <p:cNvPr id="7170" name="Picture 2" descr="아이폰12 키보드 어플 Slyder">
            <a:extLst>
              <a:ext uri="{FF2B5EF4-FFF2-40B4-BE49-F238E27FC236}">
                <a16:creationId xmlns:a16="http://schemas.microsoft.com/office/drawing/2014/main" id="{D4377E9E-FD11-6B73-5078-DBFA96B7B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7631" y="4368772"/>
            <a:ext cx="2893169" cy="2227101"/>
          </a:xfrm>
          <a:prstGeom prst="round2SameRect">
            <a:avLst>
              <a:gd name="adj1" fmla="val 0"/>
              <a:gd name="adj2" fmla="val 21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OS, 아이폰, 키보드 다른 키보드로 바꿔보자! | 네이버 스마트보드 - Mac In June">
            <a:extLst>
              <a:ext uri="{FF2B5EF4-FFF2-40B4-BE49-F238E27FC236}">
                <a16:creationId xmlns:a16="http://schemas.microsoft.com/office/drawing/2014/main" id="{D1796DDB-01D9-0B50-1F53-9D39D3E033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6" t="1375" r="12572" b="88051"/>
          <a:stretch/>
        </p:blipFill>
        <p:spPr bwMode="auto">
          <a:xfrm>
            <a:off x="2508897" y="4028380"/>
            <a:ext cx="2880000" cy="34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내용 개체 틀 6" descr="스케치, 스마트폰, 흑백, 디자인이(가) 표시된 사진&#10;&#10;자동 생성된 설명">
            <a:extLst>
              <a:ext uri="{FF2B5EF4-FFF2-40B4-BE49-F238E27FC236}">
                <a16:creationId xmlns:a16="http://schemas.microsoft.com/office/drawing/2014/main" id="{CC5F8D9F-5D61-0478-18EA-3513356F32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549" t="18559" r="24309" b="24466"/>
          <a:stretch/>
        </p:blipFill>
        <p:spPr>
          <a:xfrm>
            <a:off x="6945432" y="145110"/>
            <a:ext cx="3228975" cy="6567780"/>
          </a:xfrm>
          <a:prstGeom prst="roundRect">
            <a:avLst/>
          </a:prstGeom>
        </p:spPr>
      </p:pic>
      <p:pic>
        <p:nvPicPr>
          <p:cNvPr id="46" name="내용 개체 틀 6" descr="스케치, 스마트폰, 흑백, 디자인이(가) 표시된 사진&#10;&#10;자동 생성된 설명">
            <a:extLst>
              <a:ext uri="{FF2B5EF4-FFF2-40B4-BE49-F238E27FC236}">
                <a16:creationId xmlns:a16="http://schemas.microsoft.com/office/drawing/2014/main" id="{B1CC15F5-2931-CE9D-FC1F-BC0ED0466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59" t="20820" r="43787" b="77033"/>
          <a:stretch/>
        </p:blipFill>
        <p:spPr>
          <a:xfrm>
            <a:off x="8117006" y="435468"/>
            <a:ext cx="885825" cy="247651"/>
          </a:xfrm>
          <a:prstGeom prst="roundRect">
            <a:avLst>
              <a:gd name="adj" fmla="val 50000"/>
            </a:avLst>
          </a:prstGeom>
        </p:spPr>
      </p:pic>
      <p:sp>
        <p:nvSpPr>
          <p:cNvPr id="47" name="모서리가 둥근 직사각형 9">
            <a:extLst>
              <a:ext uri="{FF2B5EF4-FFF2-40B4-BE49-F238E27FC236}">
                <a16:creationId xmlns:a16="http://schemas.microsoft.com/office/drawing/2014/main" id="{C26D6BEC-85C8-A29D-7475-5720339711C8}"/>
              </a:ext>
            </a:extLst>
          </p:cNvPr>
          <p:cNvSpPr/>
          <p:nvPr/>
        </p:nvSpPr>
        <p:spPr>
          <a:xfrm>
            <a:off x="7135706" y="290289"/>
            <a:ext cx="2875594" cy="6277422"/>
          </a:xfrm>
          <a:prstGeom prst="roundRect">
            <a:avLst/>
          </a:prstGeom>
          <a:solidFill>
            <a:srgbClr val="F6F6F6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214CD858-9EFD-93C6-90E5-0D24108E0E61}"/>
              </a:ext>
            </a:extLst>
          </p:cNvPr>
          <p:cNvGrpSpPr/>
          <p:nvPr/>
        </p:nvGrpSpPr>
        <p:grpSpPr>
          <a:xfrm>
            <a:off x="7322947" y="655501"/>
            <a:ext cx="2501112" cy="753907"/>
            <a:chOff x="1047473" y="1983147"/>
            <a:chExt cx="2501112" cy="8981123"/>
          </a:xfrm>
        </p:grpSpPr>
        <p:sp>
          <p:nvSpPr>
            <p:cNvPr id="63" name="모서리가 둥근 직사각형 51">
              <a:extLst>
                <a:ext uri="{FF2B5EF4-FFF2-40B4-BE49-F238E27FC236}">
                  <a16:creationId xmlns:a16="http://schemas.microsoft.com/office/drawing/2014/main" id="{10E8042D-D15B-772F-22A6-2E563F4D54FF}"/>
                </a:ext>
              </a:extLst>
            </p:cNvPr>
            <p:cNvSpPr/>
            <p:nvPr/>
          </p:nvSpPr>
          <p:spPr>
            <a:xfrm flipH="1">
              <a:off x="1047473" y="1983147"/>
              <a:ext cx="2501112" cy="7831183"/>
            </a:xfrm>
            <a:prstGeom prst="roundRect">
              <a:avLst>
                <a:gd name="adj" fmla="val 35896"/>
              </a:avLst>
            </a:prstGeom>
            <a:solidFill>
              <a:schemeClr val="bg2"/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DA2494D-48AA-3482-E9B5-76F139362AEF}"/>
                </a:ext>
              </a:extLst>
            </p:cNvPr>
            <p:cNvSpPr txBox="1"/>
            <p:nvPr/>
          </p:nvSpPr>
          <p:spPr>
            <a:xfrm>
              <a:off x="1127378" y="2723109"/>
              <a:ext cx="2341301" cy="8241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 있는 아이라도 안고 대피해야 합니다</a:t>
              </a:r>
              <a:r>
                <a:rPr kumimoji="1" lang="en-US" altLang="ko-KR" sz="900" dirty="0"/>
                <a:t>.</a:t>
              </a:r>
              <a:r>
                <a:rPr kumimoji="1" lang="ko-KR" altLang="en-US" sz="900" dirty="0"/>
                <a:t>  </a:t>
              </a: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 업을 때에는 머리를 보호하고</a:t>
              </a:r>
              <a:r>
                <a:rPr kumimoji="1" lang="en-US" altLang="ko-KR" sz="900" dirty="0"/>
                <a:t>, </a:t>
              </a:r>
              <a:r>
                <a:rPr kumimoji="1" lang="ko-KR" altLang="en-US" sz="900" dirty="0"/>
                <a:t>안거나 </a:t>
              </a:r>
              <a:endParaRPr kumimoji="1" lang="en-US" altLang="ko-KR" sz="900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  업더라도 반드시 신발을 신깁니다</a:t>
              </a:r>
              <a:r>
                <a:rPr kumimoji="1" lang="en-US" altLang="ko-KR" sz="900" dirty="0"/>
                <a:t>.</a:t>
              </a:r>
              <a:endParaRPr kumimoji="1" lang="ko-KR" altLang="en-US" sz="900" dirty="0"/>
            </a:p>
            <a:p>
              <a:pPr latinLnBrk="0">
                <a:lnSpc>
                  <a:spcPts val="1200"/>
                </a:lnSpc>
              </a:pPr>
              <a:endParaRPr kumimoji="1" lang="ko-KR" altLang="en-US" sz="800" dirty="0"/>
            </a:p>
          </p:txBody>
        </p:sp>
      </p:grpSp>
      <p:pic>
        <p:nvPicPr>
          <p:cNvPr id="48" name="내용 개체 틀 6" descr="스케치, 스마트폰, 흑백, 디자인이(가) 표시된 사진&#10;&#10;자동 생성된 설명">
            <a:extLst>
              <a:ext uri="{FF2B5EF4-FFF2-40B4-BE49-F238E27FC236}">
                <a16:creationId xmlns:a16="http://schemas.microsoft.com/office/drawing/2014/main" id="{26EDFD03-A2BB-3C26-DCE7-400FE2BF9F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359" t="20820" r="43787" b="77033"/>
          <a:stretch/>
        </p:blipFill>
        <p:spPr>
          <a:xfrm>
            <a:off x="8106119" y="390785"/>
            <a:ext cx="885825" cy="247651"/>
          </a:xfrm>
          <a:prstGeom prst="roundRect">
            <a:avLst>
              <a:gd name="adj" fmla="val 50000"/>
            </a:avLst>
          </a:prstGeom>
        </p:spPr>
      </p:pic>
      <p:sp>
        <p:nvSpPr>
          <p:cNvPr id="7177" name="직사각형 7176">
            <a:extLst>
              <a:ext uri="{FF2B5EF4-FFF2-40B4-BE49-F238E27FC236}">
                <a16:creationId xmlns:a16="http://schemas.microsoft.com/office/drawing/2014/main" id="{049760C5-B69C-3D28-5C65-014989C634C5}"/>
              </a:ext>
            </a:extLst>
          </p:cNvPr>
          <p:cNvSpPr/>
          <p:nvPr/>
        </p:nvSpPr>
        <p:spPr>
          <a:xfrm>
            <a:off x="2498440" y="692033"/>
            <a:ext cx="2866231" cy="366205"/>
          </a:xfrm>
          <a:prstGeom prst="rect">
            <a:avLst/>
          </a:prstGeom>
          <a:solidFill>
            <a:srgbClr val="F6F6F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ea typeface="+mj-ea"/>
                <a:cs typeface="Aharoni" panose="02010803020104030203" pitchFamily="2" charset="-79"/>
              </a:rPr>
              <a:t>재난 대피안내 시스템</a:t>
            </a:r>
          </a:p>
        </p:txBody>
      </p:sp>
      <p:sp>
        <p:nvSpPr>
          <p:cNvPr id="7179" name="직사각형 7178">
            <a:extLst>
              <a:ext uri="{FF2B5EF4-FFF2-40B4-BE49-F238E27FC236}">
                <a16:creationId xmlns:a16="http://schemas.microsoft.com/office/drawing/2014/main" id="{413671A5-DA7A-E80F-9578-85A7958E8421}"/>
              </a:ext>
            </a:extLst>
          </p:cNvPr>
          <p:cNvSpPr/>
          <p:nvPr/>
        </p:nvSpPr>
        <p:spPr>
          <a:xfrm>
            <a:off x="7133146" y="646246"/>
            <a:ext cx="2866231" cy="420925"/>
          </a:xfrm>
          <a:prstGeom prst="rect">
            <a:avLst/>
          </a:prstGeom>
          <a:solidFill>
            <a:srgbClr val="F6F6F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ea typeface="+mj-ea"/>
                <a:cs typeface="Aharoni" panose="02010803020104030203" pitchFamily="2" charset="-79"/>
              </a:rPr>
              <a:t>재난 대피안내 시스템</a:t>
            </a:r>
          </a:p>
        </p:txBody>
      </p:sp>
      <p:grpSp>
        <p:nvGrpSpPr>
          <p:cNvPr id="7169" name="그룹 7168">
            <a:extLst>
              <a:ext uri="{FF2B5EF4-FFF2-40B4-BE49-F238E27FC236}">
                <a16:creationId xmlns:a16="http://schemas.microsoft.com/office/drawing/2014/main" id="{F09BF295-800F-02C2-36B7-0430C3E19768}"/>
              </a:ext>
            </a:extLst>
          </p:cNvPr>
          <p:cNvGrpSpPr/>
          <p:nvPr/>
        </p:nvGrpSpPr>
        <p:grpSpPr>
          <a:xfrm>
            <a:off x="7159050" y="1366229"/>
            <a:ext cx="2665009" cy="3426392"/>
            <a:chOff x="883576" y="1983147"/>
            <a:chExt cx="2665009" cy="3426392"/>
          </a:xfrm>
        </p:grpSpPr>
        <p:grpSp>
          <p:nvGrpSpPr>
            <p:cNvPr id="7171" name="그룹 7170">
              <a:extLst>
                <a:ext uri="{FF2B5EF4-FFF2-40B4-BE49-F238E27FC236}">
                  <a16:creationId xmlns:a16="http://schemas.microsoft.com/office/drawing/2014/main" id="{9D501968-67F3-9071-7F71-6CAD038DAB7D}"/>
                </a:ext>
              </a:extLst>
            </p:cNvPr>
            <p:cNvGrpSpPr/>
            <p:nvPr/>
          </p:nvGrpSpPr>
          <p:grpSpPr>
            <a:xfrm flipH="1">
              <a:off x="883576" y="1983147"/>
              <a:ext cx="2665009" cy="3426392"/>
              <a:chOff x="5464203" y="2575664"/>
              <a:chExt cx="2719677" cy="3612603"/>
            </a:xfrm>
            <a:solidFill>
              <a:schemeClr val="bg2"/>
            </a:solidFill>
          </p:grpSpPr>
          <p:sp>
            <p:nvSpPr>
              <p:cNvPr id="7174" name="모서리가 둥근 직사각형 51">
                <a:extLst>
                  <a:ext uri="{FF2B5EF4-FFF2-40B4-BE49-F238E27FC236}">
                    <a16:creationId xmlns:a16="http://schemas.microsoft.com/office/drawing/2014/main" id="{0680ACAE-C01D-8C7B-58F0-FD6EBEBAAB11}"/>
                  </a:ext>
                </a:extLst>
              </p:cNvPr>
              <p:cNvSpPr/>
              <p:nvPr/>
            </p:nvSpPr>
            <p:spPr>
              <a:xfrm>
                <a:off x="5464203" y="2575664"/>
                <a:ext cx="2552418" cy="3612603"/>
              </a:xfrm>
              <a:prstGeom prst="roundRect">
                <a:avLst>
                  <a:gd name="adj" fmla="val 8165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7175" name="이등변 삼각형 7174">
                <a:extLst>
                  <a:ext uri="{FF2B5EF4-FFF2-40B4-BE49-F238E27FC236}">
                    <a16:creationId xmlns:a16="http://schemas.microsoft.com/office/drawing/2014/main" id="{1972F237-7A68-3BFB-61C6-89C3FCECE687}"/>
                  </a:ext>
                </a:extLst>
              </p:cNvPr>
              <p:cNvSpPr/>
              <p:nvPr/>
            </p:nvSpPr>
            <p:spPr>
              <a:xfrm rot="5400000">
                <a:off x="7969935" y="2620860"/>
                <a:ext cx="179072" cy="24881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173" name="TextBox 7172">
              <a:extLst>
                <a:ext uri="{FF2B5EF4-FFF2-40B4-BE49-F238E27FC236}">
                  <a16:creationId xmlns:a16="http://schemas.microsoft.com/office/drawing/2014/main" id="{FF553330-6E5C-38DC-ED34-CEB7BE6B625A}"/>
                </a:ext>
              </a:extLst>
            </p:cNvPr>
            <p:cNvSpPr txBox="1"/>
            <p:nvPr/>
          </p:nvSpPr>
          <p:spPr>
            <a:xfrm>
              <a:off x="1127393" y="2086201"/>
              <a:ext cx="2341301" cy="694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지진 재난 경보에 따른 주변 지진 대피소 위치입니다</a:t>
              </a:r>
              <a:r>
                <a:rPr kumimoji="1" lang="en-US" altLang="ko-KR" sz="900" dirty="0"/>
                <a:t>.</a:t>
              </a:r>
            </a:p>
            <a:p>
              <a:pPr latinLnBrk="0">
                <a:lnSpc>
                  <a:spcPts val="1200"/>
                </a:lnSpc>
              </a:pPr>
              <a:endParaRPr kumimoji="1" lang="en-US" altLang="ko-KR" sz="900" b="1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자세한 내용은 지도를 눌러 확인하세요</a:t>
              </a:r>
              <a:r>
                <a:rPr kumimoji="1" lang="en-US" altLang="ko-KR" sz="900" dirty="0"/>
                <a:t>.</a:t>
              </a:r>
            </a:p>
          </p:txBody>
        </p:sp>
      </p:grpSp>
      <p:grpSp>
        <p:nvGrpSpPr>
          <p:cNvPr id="7195" name="그룹 7194">
            <a:extLst>
              <a:ext uri="{FF2B5EF4-FFF2-40B4-BE49-F238E27FC236}">
                <a16:creationId xmlns:a16="http://schemas.microsoft.com/office/drawing/2014/main" id="{F9A21CCE-C3F7-DBC2-1B66-03D4FA1E4781}"/>
              </a:ext>
            </a:extLst>
          </p:cNvPr>
          <p:cNvGrpSpPr/>
          <p:nvPr/>
        </p:nvGrpSpPr>
        <p:grpSpPr>
          <a:xfrm>
            <a:off x="7130755" y="5618610"/>
            <a:ext cx="2893169" cy="965843"/>
            <a:chOff x="4442013" y="5618610"/>
            <a:chExt cx="2893169" cy="965843"/>
          </a:xfrm>
        </p:grpSpPr>
        <p:grpSp>
          <p:nvGrpSpPr>
            <p:cNvPr id="7194" name="그룹 7193">
              <a:extLst>
                <a:ext uri="{FF2B5EF4-FFF2-40B4-BE49-F238E27FC236}">
                  <a16:creationId xmlns:a16="http://schemas.microsoft.com/office/drawing/2014/main" id="{0BDDF3EE-3CF2-6954-80DE-97683610D3BA}"/>
                </a:ext>
              </a:extLst>
            </p:cNvPr>
            <p:cNvGrpSpPr/>
            <p:nvPr/>
          </p:nvGrpSpPr>
          <p:grpSpPr>
            <a:xfrm>
              <a:off x="4444404" y="5648078"/>
              <a:ext cx="2890778" cy="936375"/>
              <a:chOff x="8252869" y="1377383"/>
              <a:chExt cx="2890778" cy="936375"/>
            </a:xfrm>
          </p:grpSpPr>
          <p:sp>
            <p:nvSpPr>
              <p:cNvPr id="7193" name="사각형: 둥근 모서리 7192">
                <a:extLst>
                  <a:ext uri="{FF2B5EF4-FFF2-40B4-BE49-F238E27FC236}">
                    <a16:creationId xmlns:a16="http://schemas.microsoft.com/office/drawing/2014/main" id="{5DE82ADA-AF05-9F9F-7771-582042AF0C31}"/>
                  </a:ext>
                </a:extLst>
              </p:cNvPr>
              <p:cNvSpPr/>
              <p:nvPr/>
            </p:nvSpPr>
            <p:spPr>
              <a:xfrm>
                <a:off x="8252869" y="1377383"/>
                <a:ext cx="2890778" cy="936375"/>
              </a:xfrm>
              <a:prstGeom prst="roundRect">
                <a:avLst>
                  <a:gd name="adj" fmla="val 50000"/>
                </a:avLst>
              </a:prstGeom>
              <a:solidFill>
                <a:srgbClr val="D2D5DC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7191" name="Picture 2" descr="아이폰12 키보드 어플 Slyder">
                <a:extLst>
                  <a:ext uri="{FF2B5EF4-FFF2-40B4-BE49-F238E27FC236}">
                    <a16:creationId xmlns:a16="http://schemas.microsoft.com/office/drawing/2014/main" id="{F9FE6436-9CCE-A06D-4060-DB8E91F3C9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0202" t="92374" r="31024" b="69"/>
              <a:stretch/>
            </p:blipFill>
            <p:spPr bwMode="auto">
              <a:xfrm>
                <a:off x="9137362" y="2130594"/>
                <a:ext cx="1121791" cy="16832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7192" name="직사각형 7191">
              <a:extLst>
                <a:ext uri="{FF2B5EF4-FFF2-40B4-BE49-F238E27FC236}">
                  <a16:creationId xmlns:a16="http://schemas.microsoft.com/office/drawing/2014/main" id="{E28F73A9-2DF4-0BF4-ECF2-4FD47D2FAB33}"/>
                </a:ext>
              </a:extLst>
            </p:cNvPr>
            <p:cNvSpPr/>
            <p:nvPr/>
          </p:nvSpPr>
          <p:spPr>
            <a:xfrm>
              <a:off x="4442013" y="5618610"/>
              <a:ext cx="2893169" cy="513497"/>
            </a:xfrm>
            <a:prstGeom prst="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D2D5DC"/>
                </a:solidFill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97D001B0-2A96-6E0D-EDA4-7DCE96344D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96" t="28017" r="2210" b="17601"/>
          <a:stretch/>
        </p:blipFill>
        <p:spPr>
          <a:xfrm>
            <a:off x="7402528" y="2211886"/>
            <a:ext cx="2341301" cy="2492041"/>
          </a:xfrm>
          <a:prstGeom prst="roundRect">
            <a:avLst>
              <a:gd name="adj" fmla="val 7070"/>
            </a:avLst>
          </a:prstGeom>
        </p:spPr>
      </p:pic>
      <p:pic>
        <p:nvPicPr>
          <p:cNvPr id="7188" name="Picture 4" descr="iOS, 아이폰, 키보드 다른 키보드로 바꿔보자! | 네이버 스마트보드 - Mac In June">
            <a:extLst>
              <a:ext uri="{FF2B5EF4-FFF2-40B4-BE49-F238E27FC236}">
                <a16:creationId xmlns:a16="http://schemas.microsoft.com/office/drawing/2014/main" id="{A972F91A-4EA8-39A7-EE7E-2FE3672FD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6" t="1375" r="12572" b="88051"/>
          <a:stretch/>
        </p:blipFill>
        <p:spPr bwMode="auto">
          <a:xfrm>
            <a:off x="7131299" y="5810802"/>
            <a:ext cx="2880000" cy="340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0437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97" name="내용 개체 틀 6" descr="스케치, 스마트폰, 흑백, 디자인이(가) 표시된 사진&#10;&#10;자동 생성된 설명">
            <a:extLst>
              <a:ext uri="{FF2B5EF4-FFF2-40B4-BE49-F238E27FC236}">
                <a16:creationId xmlns:a16="http://schemas.microsoft.com/office/drawing/2014/main" id="{C6363F92-F3B0-D2E2-7005-F834F9BE86A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549" t="18559" r="24309" b="24466"/>
          <a:stretch/>
        </p:blipFill>
        <p:spPr>
          <a:xfrm>
            <a:off x="2714800" y="145110"/>
            <a:ext cx="3228975" cy="6567780"/>
          </a:xfrm>
          <a:prstGeom prst="roundRect">
            <a:avLst>
              <a:gd name="adj" fmla="val 20170"/>
            </a:avLst>
          </a:prstGeom>
        </p:spPr>
      </p:pic>
      <p:pic>
        <p:nvPicPr>
          <p:cNvPr id="7222" name="내용 개체 틀 6" descr="스케치, 스마트폰, 흑백, 디자인이(가) 표시된 사진&#10;&#10;자동 생성된 설명">
            <a:extLst>
              <a:ext uri="{FF2B5EF4-FFF2-40B4-BE49-F238E27FC236}">
                <a16:creationId xmlns:a16="http://schemas.microsoft.com/office/drawing/2014/main" id="{12FF816B-3212-7D39-1823-9DF46C301F9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59" t="20820" r="43787" b="77033"/>
          <a:stretch/>
        </p:blipFill>
        <p:spPr>
          <a:xfrm>
            <a:off x="3911716" y="395196"/>
            <a:ext cx="885825" cy="247651"/>
          </a:xfrm>
          <a:prstGeom prst="roundRect">
            <a:avLst>
              <a:gd name="adj" fmla="val 50000"/>
            </a:avLst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B307C2A0-18CD-27E2-8307-EDBD60DDA54F}"/>
              </a:ext>
            </a:extLst>
          </p:cNvPr>
          <p:cNvGrpSpPr/>
          <p:nvPr/>
        </p:nvGrpSpPr>
        <p:grpSpPr>
          <a:xfrm>
            <a:off x="6686851" y="145110"/>
            <a:ext cx="3228975" cy="6567780"/>
            <a:chOff x="1164393" y="145110"/>
            <a:chExt cx="3228975" cy="6567780"/>
          </a:xfrm>
        </p:grpSpPr>
        <p:pic>
          <p:nvPicPr>
            <p:cNvPr id="6" name="내용 개체 틀 6" descr="스케치, 스마트폰, 흑백, 디자인이(가) 표시된 사진&#10;&#10;자동 생성된 설명">
              <a:extLst>
                <a:ext uri="{FF2B5EF4-FFF2-40B4-BE49-F238E27FC236}">
                  <a16:creationId xmlns:a16="http://schemas.microsoft.com/office/drawing/2014/main" id="{F8772FC5-FFD6-F4AB-2E55-CC2C6B799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549" t="18559" r="24309" b="24466"/>
            <a:stretch/>
          </p:blipFill>
          <p:spPr>
            <a:xfrm>
              <a:off x="1164393" y="145110"/>
              <a:ext cx="3228975" cy="6567780"/>
            </a:xfrm>
            <a:prstGeom prst="roundRect">
              <a:avLst/>
            </a:prstGeom>
          </p:spPr>
        </p:pic>
        <p:sp>
          <p:nvSpPr>
            <p:cNvPr id="7" name="모서리가 둥근 직사각형 39">
              <a:extLst>
                <a:ext uri="{FF2B5EF4-FFF2-40B4-BE49-F238E27FC236}">
                  <a16:creationId xmlns:a16="http://schemas.microsoft.com/office/drawing/2014/main" id="{BD816F2D-9157-2342-AB39-D7E4A026BC49}"/>
                </a:ext>
              </a:extLst>
            </p:cNvPr>
            <p:cNvSpPr/>
            <p:nvPr/>
          </p:nvSpPr>
          <p:spPr>
            <a:xfrm>
              <a:off x="1354667" y="318607"/>
              <a:ext cx="2875594" cy="6277422"/>
            </a:xfrm>
            <a:prstGeom prst="roundRec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</p:grpSp>
      <p:pic>
        <p:nvPicPr>
          <p:cNvPr id="9" name="내용 개체 틀 6" descr="스케치, 스마트폰, 흑백, 디자인이(가) 표시된 사진&#10;&#10;자동 생성된 설명">
            <a:extLst>
              <a:ext uri="{FF2B5EF4-FFF2-40B4-BE49-F238E27FC236}">
                <a16:creationId xmlns:a16="http://schemas.microsoft.com/office/drawing/2014/main" id="{14EA2614-FDEC-0220-44EE-17EBB00C0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359" t="20820" r="43787" b="77033"/>
          <a:stretch/>
        </p:blipFill>
        <p:spPr>
          <a:xfrm>
            <a:off x="7858425" y="426704"/>
            <a:ext cx="885825" cy="247651"/>
          </a:xfrm>
          <a:prstGeom prst="roundRect">
            <a:avLst>
              <a:gd name="adj" fmla="val 50000"/>
            </a:avLst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6EB1715D-FFEC-02A1-D554-3E4FF14FFEDB}"/>
              </a:ext>
            </a:extLst>
          </p:cNvPr>
          <p:cNvGrpSpPr/>
          <p:nvPr/>
        </p:nvGrpSpPr>
        <p:grpSpPr>
          <a:xfrm>
            <a:off x="6896597" y="1817548"/>
            <a:ext cx="2665009" cy="2192758"/>
            <a:chOff x="883576" y="1983147"/>
            <a:chExt cx="2665009" cy="2192758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B9EED5C9-7CEB-4AA6-EF6E-2D580F9CE152}"/>
                </a:ext>
              </a:extLst>
            </p:cNvPr>
            <p:cNvGrpSpPr/>
            <p:nvPr/>
          </p:nvGrpSpPr>
          <p:grpSpPr>
            <a:xfrm flipH="1">
              <a:off x="883576" y="1983147"/>
              <a:ext cx="2665009" cy="2192758"/>
              <a:chOff x="5464203" y="2575664"/>
              <a:chExt cx="2719677" cy="2311926"/>
            </a:xfrm>
            <a:solidFill>
              <a:schemeClr val="bg2"/>
            </a:solidFill>
          </p:grpSpPr>
          <p:sp>
            <p:nvSpPr>
              <p:cNvPr id="19" name="모서리가 둥근 직사각형 51">
                <a:extLst>
                  <a:ext uri="{FF2B5EF4-FFF2-40B4-BE49-F238E27FC236}">
                    <a16:creationId xmlns:a16="http://schemas.microsoft.com/office/drawing/2014/main" id="{922FC5D9-86ED-6EDE-F69E-DAFE57D0A227}"/>
                  </a:ext>
                </a:extLst>
              </p:cNvPr>
              <p:cNvSpPr/>
              <p:nvPr/>
            </p:nvSpPr>
            <p:spPr>
              <a:xfrm>
                <a:off x="5464203" y="2575664"/>
                <a:ext cx="2552418" cy="2311926"/>
              </a:xfrm>
              <a:prstGeom prst="roundRect">
                <a:avLst>
                  <a:gd name="adj" fmla="val 7789"/>
                </a:avLst>
              </a:prstGeom>
              <a:grpFill/>
              <a:ln>
                <a:noFill/>
              </a:ln>
              <a:effectLst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0" name="이등변 삼각형 19">
                <a:extLst>
                  <a:ext uri="{FF2B5EF4-FFF2-40B4-BE49-F238E27FC236}">
                    <a16:creationId xmlns:a16="http://schemas.microsoft.com/office/drawing/2014/main" id="{F783D505-2AA9-CDA5-4D59-560F7045B67C}"/>
                  </a:ext>
                </a:extLst>
              </p:cNvPr>
              <p:cNvSpPr/>
              <p:nvPr/>
            </p:nvSpPr>
            <p:spPr>
              <a:xfrm rot="5400000">
                <a:off x="7969935" y="2620860"/>
                <a:ext cx="179072" cy="24881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C33583F-A0BD-9982-A75B-AC5520789986}"/>
                </a:ext>
              </a:extLst>
            </p:cNvPr>
            <p:cNvSpPr txBox="1"/>
            <p:nvPr/>
          </p:nvSpPr>
          <p:spPr>
            <a:xfrm>
              <a:off x="1127393" y="2096361"/>
              <a:ext cx="2341301" cy="20795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현재 학교에 있을 때의 대응 요령은 다음과 같습니다</a:t>
              </a:r>
              <a:r>
                <a:rPr kumimoji="1" lang="en-US" altLang="ko-KR" sz="900" dirty="0"/>
                <a:t>.</a:t>
              </a:r>
            </a:p>
            <a:p>
              <a:pPr latinLnBrk="0">
                <a:lnSpc>
                  <a:spcPts val="1200"/>
                </a:lnSpc>
              </a:pPr>
              <a:endParaRPr kumimoji="1" lang="en-US" altLang="ko-KR" sz="900" b="1" dirty="0"/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b="1" dirty="0"/>
                <a:t>1. </a:t>
              </a:r>
              <a:r>
                <a:rPr kumimoji="1" lang="ko-KR" altLang="en-US" sz="900" b="1" dirty="0"/>
                <a:t>학교 내에서의 대응</a:t>
              </a:r>
              <a:r>
                <a:rPr kumimoji="1" lang="en-US" altLang="ko-KR" sz="900" b="1" dirty="0"/>
                <a:t>: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b="1" dirty="0"/>
                <a:t>   </a:t>
              </a:r>
              <a:r>
                <a:rPr kumimoji="1" lang="ko-KR" altLang="en-US" sz="900" dirty="0"/>
                <a:t>책상 아래로 들어가 책상 다리를 꼭 잡습니다</a:t>
              </a:r>
              <a:r>
                <a:rPr kumimoji="1" lang="en-US" altLang="ko-KR" sz="900" dirty="0"/>
                <a:t>.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b="1" dirty="0"/>
                <a:t>2. </a:t>
              </a:r>
              <a:r>
                <a:rPr kumimoji="1" lang="ko-KR" altLang="en-US" sz="900" b="1" dirty="0"/>
                <a:t>흔들림이 멈추면</a:t>
              </a:r>
              <a:r>
                <a:rPr kumimoji="1" lang="en-US" altLang="ko-KR" sz="900" b="1" dirty="0"/>
                <a:t>:</a:t>
              </a:r>
            </a:p>
            <a:p>
              <a:pPr latinLnBrk="0">
                <a:lnSpc>
                  <a:spcPts val="1200"/>
                </a:lnSpc>
              </a:pPr>
              <a:r>
                <a:rPr kumimoji="1" lang="en-US" altLang="ko-KR" sz="900" b="1" dirty="0"/>
                <a:t>   </a:t>
              </a:r>
              <a:r>
                <a:rPr kumimoji="1" lang="ko-KR" altLang="en-US" sz="900" dirty="0"/>
                <a:t>질서를 지키며 운동장으로 대피합니다</a:t>
              </a:r>
              <a:r>
                <a:rPr kumimoji="1" lang="en-US" altLang="ko-KR" sz="900" dirty="0"/>
                <a:t>.</a:t>
              </a:r>
            </a:p>
            <a:p>
              <a:pPr latinLnBrk="0">
                <a:lnSpc>
                  <a:spcPts val="1200"/>
                </a:lnSpc>
              </a:pPr>
              <a:endParaRPr kumimoji="1" lang="en-US" altLang="ko-KR" sz="900" b="1" dirty="0"/>
            </a:p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따라서</a:t>
              </a:r>
              <a:r>
                <a:rPr kumimoji="1" lang="en-US" altLang="ko-KR" sz="900" dirty="0"/>
                <a:t>, </a:t>
              </a:r>
              <a:r>
                <a:rPr kumimoji="1" lang="ko-KR" altLang="en-US" sz="900" dirty="0"/>
                <a:t>학교에 계신다면 먼저 책상 아래로 들어가서 책상 다리를 꼭 잡고</a:t>
              </a:r>
              <a:r>
                <a:rPr kumimoji="1" lang="en-US" altLang="ko-KR" sz="900" dirty="0"/>
                <a:t>, </a:t>
              </a:r>
              <a:r>
                <a:rPr kumimoji="1" lang="ko-KR" altLang="en-US" sz="900" dirty="0"/>
                <a:t>지진 흔들림이 멈추면 질서를 지키며 운동장으로 대피하시면 됩니다</a:t>
              </a:r>
              <a:r>
                <a:rPr kumimoji="1" lang="en-US" altLang="ko-KR" sz="900" dirty="0"/>
                <a:t>.</a:t>
              </a:r>
            </a:p>
          </p:txBody>
        </p:sp>
      </p:grpSp>
      <p:pic>
        <p:nvPicPr>
          <p:cNvPr id="21" name="Picture 2" descr="아이폰12 키보드 어플 Slyder">
            <a:extLst>
              <a:ext uri="{FF2B5EF4-FFF2-40B4-BE49-F238E27FC236}">
                <a16:creationId xmlns:a16="http://schemas.microsoft.com/office/drawing/2014/main" id="{496FFBE2-94D0-83EF-C090-782DDA038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7125" y="4368772"/>
            <a:ext cx="2893169" cy="2227101"/>
          </a:xfrm>
          <a:prstGeom prst="round2SameRect">
            <a:avLst>
              <a:gd name="adj1" fmla="val 0"/>
              <a:gd name="adj2" fmla="val 21596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4" descr="iOS, 아이폰, 키보드 다른 키보드로 바꿔보자! | 네이버 스마트보드 - Mac In June">
            <a:extLst>
              <a:ext uri="{FF2B5EF4-FFF2-40B4-BE49-F238E27FC236}">
                <a16:creationId xmlns:a16="http://schemas.microsoft.com/office/drawing/2014/main" id="{82E2C9CE-8015-4459-404A-08669E1A355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96" t="1375" r="12572" b="88051"/>
          <a:stretch/>
        </p:blipFill>
        <p:spPr bwMode="auto">
          <a:xfrm>
            <a:off x="6888391" y="4028380"/>
            <a:ext cx="2880000" cy="34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D56AB736-C6B2-3FA2-B59F-7498761DCEBC}"/>
              </a:ext>
            </a:extLst>
          </p:cNvPr>
          <p:cNvGrpSpPr/>
          <p:nvPr/>
        </p:nvGrpSpPr>
        <p:grpSpPr>
          <a:xfrm>
            <a:off x="8310882" y="1409836"/>
            <a:ext cx="2409906" cy="336387"/>
            <a:chOff x="2297861" y="916501"/>
            <a:chExt cx="2409906" cy="336387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BC7AD19D-DB3C-0020-B3BA-0BFF1DC95A93}"/>
                </a:ext>
              </a:extLst>
            </p:cNvPr>
            <p:cNvGrpSpPr/>
            <p:nvPr/>
          </p:nvGrpSpPr>
          <p:grpSpPr>
            <a:xfrm>
              <a:off x="2297861" y="916501"/>
              <a:ext cx="1414565" cy="336387"/>
              <a:chOff x="6739790" y="2575663"/>
              <a:chExt cx="1444090" cy="336387"/>
            </a:xfrm>
          </p:grpSpPr>
          <p:sp>
            <p:nvSpPr>
              <p:cNvPr id="26" name="모서리가 둥근 직사각형 51">
                <a:extLst>
                  <a:ext uri="{FF2B5EF4-FFF2-40B4-BE49-F238E27FC236}">
                    <a16:creationId xmlns:a16="http://schemas.microsoft.com/office/drawing/2014/main" id="{C327ABE7-FBB4-8F7E-7CD4-DE0828E24959}"/>
                  </a:ext>
                </a:extLst>
              </p:cNvPr>
              <p:cNvSpPr/>
              <p:nvPr/>
            </p:nvSpPr>
            <p:spPr>
              <a:xfrm>
                <a:off x="6739790" y="2575663"/>
                <a:ext cx="1276833" cy="336387"/>
              </a:xfrm>
              <a:prstGeom prst="roundRect">
                <a:avLst>
                  <a:gd name="adj" fmla="val 48304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 dirty="0"/>
              </a:p>
            </p:txBody>
          </p:sp>
          <p:sp>
            <p:nvSpPr>
              <p:cNvPr id="27" name="이등변 삼각형 26">
                <a:extLst>
                  <a:ext uri="{FF2B5EF4-FFF2-40B4-BE49-F238E27FC236}">
                    <a16:creationId xmlns:a16="http://schemas.microsoft.com/office/drawing/2014/main" id="{B4560051-96FC-AC4E-0624-90587DDED9F6}"/>
                  </a:ext>
                </a:extLst>
              </p:cNvPr>
              <p:cNvSpPr/>
              <p:nvPr/>
            </p:nvSpPr>
            <p:spPr>
              <a:xfrm rot="5400000">
                <a:off x="7969935" y="2620860"/>
                <a:ext cx="179072" cy="248818"/>
              </a:xfrm>
              <a:prstGeom prst="triangle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CB92006-400C-ADB1-9D5F-CC6A7FD6AFE5}"/>
                </a:ext>
              </a:extLst>
            </p:cNvPr>
            <p:cNvSpPr txBox="1"/>
            <p:nvPr/>
          </p:nvSpPr>
          <p:spPr>
            <a:xfrm>
              <a:off x="2368980" y="977211"/>
              <a:ext cx="2338787" cy="232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atinLnBrk="0">
                <a:lnSpc>
                  <a:spcPts val="1200"/>
                </a:lnSpc>
              </a:pPr>
              <a:r>
                <a:rPr kumimoji="1" lang="ko-KR" altLang="en-US" sz="900" dirty="0"/>
                <a:t>현재 학교에 있어</a:t>
              </a:r>
            </a:p>
          </p:txBody>
        </p:sp>
      </p:grpSp>
      <p:sp>
        <p:nvSpPr>
          <p:cNvPr id="34" name="모서리가 둥근 직사각형 51">
            <a:extLst>
              <a:ext uri="{FF2B5EF4-FFF2-40B4-BE49-F238E27FC236}">
                <a16:creationId xmlns:a16="http://schemas.microsoft.com/office/drawing/2014/main" id="{50D1B81A-6BD3-CD40-D5F7-84B33651ED64}"/>
              </a:ext>
            </a:extLst>
          </p:cNvPr>
          <p:cNvSpPr/>
          <p:nvPr/>
        </p:nvSpPr>
        <p:spPr>
          <a:xfrm flipH="1">
            <a:off x="7060494" y="748680"/>
            <a:ext cx="2501112" cy="594939"/>
          </a:xfrm>
          <a:prstGeom prst="roundRect">
            <a:avLst>
              <a:gd name="adj" fmla="val 40612"/>
            </a:avLst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8583BE5-C8E8-2115-453A-08B3C8855A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596" t="72881" r="2210" b="17601"/>
          <a:stretch/>
        </p:blipFill>
        <p:spPr>
          <a:xfrm>
            <a:off x="7142261" y="828858"/>
            <a:ext cx="2341301" cy="436173"/>
          </a:xfrm>
          <a:prstGeom prst="roundRect">
            <a:avLst>
              <a:gd name="adj" fmla="val 33607"/>
            </a:avLst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E5C8D299-A067-FCBD-E558-19C501A4362E}"/>
              </a:ext>
            </a:extLst>
          </p:cNvPr>
          <p:cNvSpPr/>
          <p:nvPr/>
        </p:nvSpPr>
        <p:spPr>
          <a:xfrm>
            <a:off x="6877934" y="692033"/>
            <a:ext cx="2866231" cy="366205"/>
          </a:xfrm>
          <a:prstGeom prst="rect">
            <a:avLst/>
          </a:prstGeom>
          <a:solidFill>
            <a:srgbClr val="F6F6F6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ea typeface="+mj-ea"/>
                <a:cs typeface="Aharoni" panose="02010803020104030203" pitchFamily="2" charset="-79"/>
              </a:rPr>
              <a:t>재난 대피안내 시스템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B3D4D64-83E0-4E85-1174-FCE291E7A6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8025" y="318607"/>
            <a:ext cx="2895500" cy="6277266"/>
          </a:xfrm>
          <a:prstGeom prst="roundRect">
            <a:avLst>
              <a:gd name="adj" fmla="val 13289"/>
            </a:avLst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203963B6-7A42-0BE9-8891-F5147EA26A32}"/>
              </a:ext>
            </a:extLst>
          </p:cNvPr>
          <p:cNvGrpSpPr/>
          <p:nvPr/>
        </p:nvGrpSpPr>
        <p:grpSpPr>
          <a:xfrm>
            <a:off x="3736084" y="1512038"/>
            <a:ext cx="1839359" cy="891181"/>
            <a:chOff x="3164180" y="2534512"/>
            <a:chExt cx="1813446" cy="971251"/>
          </a:xfrm>
        </p:grpSpPr>
        <p:sp>
          <p:nvSpPr>
            <p:cNvPr id="2" name="모서리가 둥근 직사각형 51">
              <a:extLst>
                <a:ext uri="{FF2B5EF4-FFF2-40B4-BE49-F238E27FC236}">
                  <a16:creationId xmlns:a16="http://schemas.microsoft.com/office/drawing/2014/main" id="{D5EFEAE3-B174-4AE7-092F-AF7BCF856A6B}"/>
                </a:ext>
              </a:extLst>
            </p:cNvPr>
            <p:cNvSpPr/>
            <p:nvPr/>
          </p:nvSpPr>
          <p:spPr>
            <a:xfrm flipH="1">
              <a:off x="3164180" y="2534512"/>
              <a:ext cx="1813446" cy="833156"/>
            </a:xfrm>
            <a:prstGeom prst="roundRect">
              <a:avLst>
                <a:gd name="adj" fmla="val 5961"/>
              </a:avLst>
            </a:prstGeom>
            <a:solidFill>
              <a:srgbClr val="FFFFFF">
                <a:alpha val="89804"/>
              </a:srgbClr>
            </a:solidFill>
            <a:ln>
              <a:noFill/>
            </a:ln>
            <a:effectLst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ko-KR" altLang="en-US" sz="900" b="1" dirty="0">
                  <a:solidFill>
                    <a:schemeClr val="tx1"/>
                  </a:solidFill>
                </a:rPr>
                <a:t>상명대학교 운동장</a:t>
              </a:r>
              <a:endParaRPr kumimoji="1" lang="en-US" altLang="ko-KR" sz="900" b="1" dirty="0">
                <a:solidFill>
                  <a:schemeClr val="tx1"/>
                </a:solidFill>
              </a:endParaRPr>
            </a:p>
            <a:p>
              <a:r>
                <a:rPr kumimoji="1" lang="ko-KR" altLang="en-US" sz="900" dirty="0">
                  <a:solidFill>
                    <a:schemeClr val="tx1"/>
                  </a:solidFill>
                </a:rPr>
                <a:t>수용인원 </a:t>
              </a:r>
              <a:r>
                <a:rPr kumimoji="1" lang="en-US" altLang="ko-KR" sz="9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kumimoji="1" lang="ko-KR" altLang="en-US" sz="900" dirty="0">
                  <a:solidFill>
                    <a:schemeClr val="tx1"/>
                  </a:solidFill>
                </a:rPr>
                <a:t>혼잡도 </a:t>
              </a:r>
              <a:r>
                <a:rPr kumimoji="1" lang="en-US" altLang="ko-KR" sz="900" dirty="0">
                  <a:solidFill>
                    <a:schemeClr val="tx1"/>
                  </a:solidFill>
                </a:rPr>
                <a:t>:</a:t>
              </a:r>
            </a:p>
            <a:p>
              <a:r>
                <a:rPr kumimoji="1" lang="ko-KR" altLang="en-US" sz="900" dirty="0">
                  <a:solidFill>
                    <a:schemeClr val="tx1"/>
                  </a:solidFill>
                </a:rPr>
                <a:t>시설면적 </a:t>
              </a:r>
              <a:r>
                <a:rPr kumimoji="1" lang="en-US" altLang="ko-KR" sz="900" dirty="0">
                  <a:solidFill>
                    <a:schemeClr val="tx1"/>
                  </a:solidFill>
                </a:rPr>
                <a:t>: </a:t>
              </a:r>
            </a:p>
          </p:txBody>
        </p:sp>
        <p:sp>
          <p:nvSpPr>
            <p:cNvPr id="3" name="이등변 삼각형 2">
              <a:extLst>
                <a:ext uri="{FF2B5EF4-FFF2-40B4-BE49-F238E27FC236}">
                  <a16:creationId xmlns:a16="http://schemas.microsoft.com/office/drawing/2014/main" id="{E542E46C-FF36-0422-3407-F4314AC41177}"/>
                </a:ext>
              </a:extLst>
            </p:cNvPr>
            <p:cNvSpPr/>
            <p:nvPr/>
          </p:nvSpPr>
          <p:spPr>
            <a:xfrm rot="10800000" flipH="1">
              <a:off x="3911717" y="3352238"/>
              <a:ext cx="224574" cy="153525"/>
            </a:xfrm>
            <a:prstGeom prst="triangle">
              <a:avLst/>
            </a:prstGeom>
            <a:solidFill>
              <a:srgbClr val="FFFFFF">
                <a:alpha val="89804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074054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EBEF562-3CC5-78C8-41CF-A236AD57132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l="11079" r="12501"/>
          <a:stretch/>
        </p:blipFill>
        <p:spPr>
          <a:xfrm>
            <a:off x="4390401" y="707539"/>
            <a:ext cx="3577656" cy="2340000"/>
          </a:xfrm>
          <a:prstGeom prst="round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6D08244-8EBD-A0E2-FFC5-F9BCA37EEE4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b="24823"/>
          <a:stretch/>
        </p:blipFill>
        <p:spPr>
          <a:xfrm>
            <a:off x="790401" y="707539"/>
            <a:ext cx="3577656" cy="2340000"/>
          </a:xfrm>
          <a:prstGeom prst="round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CA19A60-2D31-B639-BC7E-784FF2ED60E8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</a:blip>
          <a:stretch>
            <a:fillRect/>
          </a:stretch>
        </p:blipFill>
        <p:spPr>
          <a:xfrm>
            <a:off x="8008331" y="707539"/>
            <a:ext cx="3577656" cy="2340000"/>
          </a:xfrm>
          <a:prstGeom prst="round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C61EE52-87B4-A763-3CC1-B61292DF2A12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35000"/>
          </a:blip>
          <a:stretch>
            <a:fillRect/>
          </a:stretch>
        </p:blipFill>
        <p:spPr>
          <a:xfrm>
            <a:off x="790401" y="3082915"/>
            <a:ext cx="3577655" cy="2340000"/>
          </a:xfrm>
          <a:prstGeom prst="round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CA8074A-74FD-EB0F-1B62-58D9D5F3552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4390401" y="3082914"/>
            <a:ext cx="3577656" cy="2340000"/>
          </a:xfrm>
          <a:prstGeom prst="round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CEDC998-8973-FB54-5A20-1229249AA89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35000"/>
          </a:blip>
          <a:stretch>
            <a:fillRect/>
          </a:stretch>
        </p:blipFill>
        <p:spPr>
          <a:xfrm>
            <a:off x="8008331" y="3082914"/>
            <a:ext cx="3577656" cy="2340000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1421448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2E1844B-DECD-2D96-4DC1-A347041158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109" y="823912"/>
            <a:ext cx="4333875" cy="5210175"/>
          </a:xfrm>
          <a:prstGeom prst="rect">
            <a:avLst/>
          </a:prstGeom>
          <a:solidFill>
            <a:schemeClr val="accent2"/>
          </a:solidFill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44951326-1E09-9C4D-CEA4-EC394EBAFCC6}"/>
              </a:ext>
            </a:extLst>
          </p:cNvPr>
          <p:cNvSpPr/>
          <p:nvPr/>
        </p:nvSpPr>
        <p:spPr>
          <a:xfrm>
            <a:off x="4096871" y="1621155"/>
            <a:ext cx="457200" cy="3897294"/>
          </a:xfrm>
          <a:prstGeom prst="rect">
            <a:avLst/>
          </a:prstGeom>
          <a:solidFill>
            <a:srgbClr val="FA643F"/>
          </a:solidFill>
          <a:ln>
            <a:solidFill>
              <a:srgbClr val="FA64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4BB1D0-6D20-2919-5845-F2BD75F406A0}"/>
              </a:ext>
            </a:extLst>
          </p:cNvPr>
          <p:cNvSpPr/>
          <p:nvPr/>
        </p:nvSpPr>
        <p:spPr>
          <a:xfrm>
            <a:off x="4840941" y="1704975"/>
            <a:ext cx="457200" cy="3813474"/>
          </a:xfrm>
          <a:prstGeom prst="rect">
            <a:avLst/>
          </a:prstGeom>
          <a:solidFill>
            <a:srgbClr val="FA643F"/>
          </a:solidFill>
          <a:ln>
            <a:solidFill>
              <a:srgbClr val="FA643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07256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원통형 3">
            <a:extLst>
              <a:ext uri="{FF2B5EF4-FFF2-40B4-BE49-F238E27FC236}">
                <a16:creationId xmlns:a16="http://schemas.microsoft.com/office/drawing/2014/main" id="{E72F84DA-09CB-ABCE-3150-1511241C8407}"/>
              </a:ext>
            </a:extLst>
          </p:cNvPr>
          <p:cNvSpPr/>
          <p:nvPr/>
        </p:nvSpPr>
        <p:spPr>
          <a:xfrm>
            <a:off x="1478280" y="868680"/>
            <a:ext cx="9997440" cy="3855720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75A26125-5DCC-46FC-F6DD-290D05077B89}"/>
              </a:ext>
            </a:extLst>
          </p:cNvPr>
          <p:cNvSpPr/>
          <p:nvPr/>
        </p:nvSpPr>
        <p:spPr>
          <a:xfrm>
            <a:off x="1089660" y="2164080"/>
            <a:ext cx="7574280" cy="1264920"/>
          </a:xfrm>
          <a:prstGeom prst="ellipse">
            <a:avLst/>
          </a:prstGeom>
          <a:gradFill flip="none" rotWithShape="1">
            <a:gsLst>
              <a:gs pos="100000">
                <a:schemeClr val="accent1">
                  <a:lumMod val="5000"/>
                  <a:lumOff val="95000"/>
                  <a:alpha val="0"/>
                </a:schemeClr>
              </a:gs>
              <a:gs pos="0">
                <a:schemeClr val="bg1">
                  <a:lumMod val="9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654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7060</TotalTime>
  <Words>415</Words>
  <Application>Microsoft Office PowerPoint</Application>
  <PresentationFormat>와이드스크린</PresentationFormat>
  <Paragraphs>72</Paragraphs>
  <Slides>9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3" baseType="lpstr">
      <vt:lpstr>Chalkboard SE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김명건</dc:creator>
  <cp:lastModifiedBy>맹의현</cp:lastModifiedBy>
  <cp:revision>5</cp:revision>
  <dcterms:created xsi:type="dcterms:W3CDTF">2024-04-14T13:18:48Z</dcterms:created>
  <dcterms:modified xsi:type="dcterms:W3CDTF">2024-04-28T05:45:18Z</dcterms:modified>
</cp:coreProperties>
</file>